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0"/>
  </p:notesMasterIdLst>
  <p:handoutMasterIdLst>
    <p:handoutMasterId r:id="rId41"/>
  </p:handoutMasterIdLst>
  <p:sldIdLst>
    <p:sldId id="257" r:id="rId2"/>
    <p:sldId id="258" r:id="rId3"/>
    <p:sldId id="260" r:id="rId4"/>
    <p:sldId id="261" r:id="rId5"/>
    <p:sldId id="264" r:id="rId6"/>
    <p:sldId id="286" r:id="rId7"/>
    <p:sldId id="266" r:id="rId8"/>
    <p:sldId id="267" r:id="rId9"/>
    <p:sldId id="269" r:id="rId10"/>
    <p:sldId id="270" r:id="rId11"/>
    <p:sldId id="271" r:id="rId12"/>
    <p:sldId id="265" r:id="rId13"/>
    <p:sldId id="273" r:id="rId14"/>
    <p:sldId id="274" r:id="rId15"/>
    <p:sldId id="275" r:id="rId16"/>
    <p:sldId id="276" r:id="rId17"/>
    <p:sldId id="287" r:id="rId18"/>
    <p:sldId id="288" r:id="rId19"/>
    <p:sldId id="277" r:id="rId20"/>
    <p:sldId id="289" r:id="rId21"/>
    <p:sldId id="290" r:id="rId22"/>
    <p:sldId id="292" r:id="rId23"/>
    <p:sldId id="293" r:id="rId24"/>
    <p:sldId id="291" r:id="rId25"/>
    <p:sldId id="278" r:id="rId26"/>
    <p:sldId id="298" r:id="rId27"/>
    <p:sldId id="294" r:id="rId28"/>
    <p:sldId id="295" r:id="rId29"/>
    <p:sldId id="297" r:id="rId30"/>
    <p:sldId id="296" r:id="rId31"/>
    <p:sldId id="299" r:id="rId32"/>
    <p:sldId id="279" r:id="rId33"/>
    <p:sldId id="280" r:id="rId34"/>
    <p:sldId id="281" r:id="rId35"/>
    <p:sldId id="282" r:id="rId36"/>
    <p:sldId id="283" r:id="rId37"/>
    <p:sldId id="301" r:id="rId38"/>
    <p:sldId id="284"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9800" autoAdjust="0"/>
  </p:normalViewPr>
  <p:slideViewPr>
    <p:cSldViewPr>
      <p:cViewPr varScale="1">
        <p:scale>
          <a:sx n="84" d="100"/>
          <a:sy n="84" d="100"/>
        </p:scale>
        <p:origin x="-10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8DFE56D-802C-4F3B-B7D2-EFD750F90D93}" type="datetimeFigureOut">
              <a:rPr lang="en-US" smtClean="0"/>
              <a:pPr/>
              <a:t>9/30/10</a:t>
            </a:fld>
            <a:endParaRPr lang="en-ZA"/>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44CC9E6-5865-49D0-857A-F7BD0BB599F9}" type="slidenum">
              <a:rPr lang="en-ZA" smtClean="0"/>
              <a:pPr/>
              <a:t>‹#›</a:t>
            </a:fld>
            <a:endParaRPr lang="en-Z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3048CE2-CAC2-41D0-B9C4-9E31C3BE1EBB}" type="datetimeFigureOut">
              <a:rPr lang="en-US" smtClean="0"/>
              <a:pPr/>
              <a:t>9/30/10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DCB6E22-C408-4FA5-B79B-D0CA4C7B1A67}"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smtClean="0">
              <a:solidFill>
                <a:schemeClr val="tx1"/>
              </a:solidFill>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89E2C210-A8F4-4F9C-B736-1FE6C68E2335}" type="slidenum">
              <a:rPr lang="en-ZA" smtClean="0"/>
              <a:pPr/>
              <a:t>1</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see the notes on the previous slide.  Compare this</a:t>
            </a:r>
            <a:r>
              <a:rPr lang="en-US" baseline="0" dirty="0" smtClean="0"/>
              <a:t> map to the previous one…   You will see that this map is a more accurate representation of ‘geographical size’, whereas the previous one is more representative of a psychological and social perspective on the particular territories represented.</a:t>
            </a:r>
            <a:endParaRPr lang="en-US" dirty="0"/>
          </a:p>
        </p:txBody>
      </p:sp>
      <p:sp>
        <p:nvSpPr>
          <p:cNvPr id="4" name="Slide Number Placeholder 3"/>
          <p:cNvSpPr>
            <a:spLocks noGrp="1"/>
          </p:cNvSpPr>
          <p:nvPr>
            <p:ph type="sldNum" sz="quarter" idx="10"/>
          </p:nvPr>
        </p:nvSpPr>
        <p:spPr/>
        <p:txBody>
          <a:bodyPr/>
          <a:lstStyle/>
          <a:p>
            <a:fld id="{EDCB6E22-C408-4FA5-B79B-D0CA4C7B1A67}" type="slidenum">
              <a:rPr lang="en-ZA" smtClean="0"/>
              <a:pPr/>
              <a:t>10</a:t>
            </a:fld>
            <a:endParaRPr lang="en-ZA"/>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An extract from: </a:t>
            </a:r>
            <a:r>
              <a:rPr lang="en-GB"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a:t>
            </a:r>
            <a:endParaRPr lang="en-ZA" dirty="0" smtClean="0"/>
          </a:p>
          <a:p>
            <a:endParaRPr lang="en-ZA" dirty="0" smtClean="0"/>
          </a:p>
          <a:p>
            <a:r>
              <a:rPr lang="en-ZA" dirty="0" smtClean="0"/>
              <a:t>“</a:t>
            </a:r>
            <a:r>
              <a:rPr lang="en-GB" sz="1200" kern="1200" dirty="0" smtClean="0">
                <a:solidFill>
                  <a:schemeClr val="tx1"/>
                </a:solidFill>
                <a:latin typeface="+mn-lt"/>
                <a:ea typeface="+mn-ea"/>
                <a:cs typeface="+mn-cs"/>
              </a:rPr>
              <a:t>At this stage you may doubt how powerful the influence of this ‘bias’ can be on your interpretation of Scripture. It is relatively easy to illustrate the power of unconscious and tacit bias by using a simple visual illustration.</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Robert Laws, a Scottish missionary working in Malawi in the 1880’s, discovered that the influence of culture, one’s environment and context, can have a significant effect on one’s visual perception. If that is the case, such forces will also shape other points of view including one’s interpretation of Scripture. Look at the picture below. What you see will largely depend on where you live in the world. After you have examined the picture for a few moments and noticed the elements that make up the scene, please read further for a more detailed explanation of the theory. </a:t>
            </a:r>
          </a:p>
          <a:p>
            <a:endParaRPr lang="en-ZA" dirty="0" smtClean="0"/>
          </a:p>
          <a:p>
            <a:r>
              <a:rPr lang="en-GB" sz="1200" kern="1200" dirty="0" smtClean="0">
                <a:solidFill>
                  <a:schemeClr val="tx1"/>
                </a:solidFill>
                <a:latin typeface="+mn-lt"/>
                <a:ea typeface="+mn-ea"/>
                <a:cs typeface="+mn-cs"/>
              </a:rPr>
              <a:t>What did you see in this simple picture? What is above the woman's head? Where are the people seated? </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When scientists showed a similar sketch to people from East and Southern Africa, nearly all the participants in the experiment said the woman was balancing a box, or metal container, on her head since women commonly carry containers with water and food on their heads in those areas. In cultures that contain few angular visual cues (such as square buildings), the family is seen to be sitting under a tree. Westerners, on the other hand, are accustomed to the corners and boxlike shapes of contemporary architecture and so they are more likely to place the family indoors and to interpret the rectangle above the woman's head as a window through which shrubbery can be seen. Isn’t it remarkable to see how your context can shape what you see?</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Can you see how different contexts and cultures can shape and inform different interpretations of the same picture? People from different places and with diverse life experiences look at the same picture and see vastly different things. If this is the case with a fairly simple artwork, one can only imagine how the complexity of understanding the differences in interpreting biblical texts occurs among people from Africa, Asia, Europe, Australia and the Americas! Moreover, key elements of our very being such as our gender, standing in society, past experiences of hurt and struggle, and even our faith perspectives, exert a powerful influence on our interpretations of the biblical text!</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In conclusion, if we want to be responsible in our use of the Bible in Christian ethics, we need to consider the complexity and variety of the biblical text itself, the interpretation of the Bible in relation to ethical issues and the role of the readers (or interpreters) of the biblical text.”  (Forster</a:t>
            </a:r>
            <a:r>
              <a:rPr lang="en-GB" sz="1200" kern="1200" baseline="0" dirty="0" smtClean="0">
                <a:solidFill>
                  <a:schemeClr val="tx1"/>
                </a:solidFill>
                <a:latin typeface="+mn-lt"/>
                <a:ea typeface="+mn-ea"/>
                <a:cs typeface="+mn-cs"/>
              </a:rPr>
              <a:t> in Bentley, </a:t>
            </a:r>
            <a:r>
              <a:rPr lang="en-GB" sz="1200" kern="1200" baseline="0" dirty="0" err="1" smtClean="0">
                <a:solidFill>
                  <a:schemeClr val="tx1"/>
                </a:solidFill>
                <a:latin typeface="+mn-lt"/>
                <a:ea typeface="+mn-ea"/>
                <a:cs typeface="+mn-cs"/>
              </a:rPr>
              <a:t>Kretzschmar</a:t>
            </a:r>
            <a:r>
              <a:rPr lang="en-GB" sz="1200" kern="1200" baseline="0" dirty="0" smtClean="0">
                <a:solidFill>
                  <a:schemeClr val="tx1"/>
                </a:solidFill>
                <a:latin typeface="+mn-lt"/>
                <a:ea typeface="+mn-ea"/>
                <a:cs typeface="+mn-cs"/>
              </a:rPr>
              <a:t> and van </a:t>
            </a:r>
            <a:r>
              <a:rPr lang="en-GB" sz="1200" kern="1200" baseline="0" dirty="0" err="1" smtClean="0">
                <a:solidFill>
                  <a:schemeClr val="tx1"/>
                </a:solidFill>
                <a:latin typeface="+mn-lt"/>
                <a:ea typeface="+mn-ea"/>
                <a:cs typeface="+mn-cs"/>
              </a:rPr>
              <a:t>Niekerk</a:t>
            </a:r>
            <a:r>
              <a:rPr lang="en-GB" sz="1200" kern="1200" baseline="0" dirty="0" smtClean="0">
                <a:solidFill>
                  <a:schemeClr val="tx1"/>
                </a:solidFill>
                <a:latin typeface="+mn-lt"/>
                <a:ea typeface="+mn-ea"/>
                <a:cs typeface="+mn-cs"/>
              </a:rPr>
              <a:t> 2009: 136-137)</a:t>
            </a:r>
            <a:endParaRPr lang="en-ZA" dirty="0"/>
          </a:p>
        </p:txBody>
      </p:sp>
      <p:sp>
        <p:nvSpPr>
          <p:cNvPr id="4" name="Slide Number Placeholder 3"/>
          <p:cNvSpPr>
            <a:spLocks noGrp="1"/>
          </p:cNvSpPr>
          <p:nvPr>
            <p:ph type="sldNum" sz="quarter" idx="10"/>
          </p:nvPr>
        </p:nvSpPr>
        <p:spPr/>
        <p:txBody>
          <a:bodyPr/>
          <a:lstStyle/>
          <a:p>
            <a:fld id="{89E2C210-A8F4-4F9C-B736-1FE6C68E2335}" type="slidenum">
              <a:rPr lang="en-ZA" smtClean="0"/>
              <a:pPr/>
              <a:t>11</a:t>
            </a:fld>
            <a:endParaRPr lang="en-ZA"/>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5" indent="0" algn="l" defTabSz="914400" rtl="0" eaLnBrk="1" fontAlgn="auto" latinLnBrk="0" hangingPunct="1">
              <a:lnSpc>
                <a:spcPct val="100000"/>
              </a:lnSpc>
              <a:spcBef>
                <a:spcPts val="0"/>
              </a:spcBef>
              <a:spcAft>
                <a:spcPts val="0"/>
              </a:spcAft>
              <a:buClrTx/>
              <a:buSzTx/>
              <a:buFontTx/>
              <a:buNone/>
              <a:tabLst/>
              <a:defRPr/>
            </a:pPr>
            <a:r>
              <a:rPr lang="en-ZA" i="1" dirty="0" smtClean="0"/>
              <a:t>Please see Forster 2008 – What are we thinking </a:t>
            </a:r>
            <a:r>
              <a:rPr lang="en-ZA" i="1" dirty="0" err="1" smtClean="0"/>
              <a:t>ch</a:t>
            </a:r>
            <a:r>
              <a:rPr lang="en-ZA" i="1" dirty="0" smtClean="0"/>
              <a:t>. 2, and Forster in </a:t>
            </a:r>
            <a:r>
              <a:rPr lang="en-ZA" i="1" dirty="0" err="1" smtClean="0"/>
              <a:t>Kretzschmar</a:t>
            </a:r>
            <a:r>
              <a:rPr lang="en-ZA" i="1" dirty="0" smtClean="0"/>
              <a:t>, Bentley and van Niekerk 2009, </a:t>
            </a:r>
            <a:r>
              <a:rPr lang="en-ZA" i="1" dirty="0" err="1" smtClean="0"/>
              <a:t>ch</a:t>
            </a:r>
            <a:r>
              <a:rPr lang="en-ZA" i="1" dirty="0" smtClean="0"/>
              <a:t>. 5.</a:t>
            </a:r>
          </a:p>
          <a:p>
            <a:endParaRPr lang="en-ZA" dirty="0"/>
          </a:p>
        </p:txBody>
      </p:sp>
      <p:sp>
        <p:nvSpPr>
          <p:cNvPr id="4" name="Slide Number Placeholder 3"/>
          <p:cNvSpPr>
            <a:spLocks noGrp="1"/>
          </p:cNvSpPr>
          <p:nvPr>
            <p:ph type="sldNum" sz="quarter" idx="10"/>
          </p:nvPr>
        </p:nvSpPr>
        <p:spPr/>
        <p:txBody>
          <a:bodyPr/>
          <a:lstStyle/>
          <a:p>
            <a:fld id="{89E2C210-A8F4-4F9C-B736-1FE6C68E2335}" type="slidenum">
              <a:rPr lang="en-ZA" smtClean="0"/>
              <a:pPr/>
              <a:t>12</a:t>
            </a:fld>
            <a:endParaRPr lang="en-ZA"/>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89E2C210-A8F4-4F9C-B736-1FE6C68E2335}" type="slidenum">
              <a:rPr lang="en-ZA" smtClean="0"/>
              <a:pPr/>
              <a:t>13</a:t>
            </a:fld>
            <a:endParaRPr lang="en-ZA"/>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mtClean="0"/>
              <a:t>Commands 1 and 3</a:t>
            </a:r>
            <a:endParaRPr lang="en-ZA"/>
          </a:p>
        </p:txBody>
      </p:sp>
      <p:sp>
        <p:nvSpPr>
          <p:cNvPr id="4" name="Slide Number Placeholder 3"/>
          <p:cNvSpPr>
            <a:spLocks noGrp="1"/>
          </p:cNvSpPr>
          <p:nvPr>
            <p:ph type="sldNum" sz="quarter" idx="10"/>
          </p:nvPr>
        </p:nvSpPr>
        <p:spPr/>
        <p:txBody>
          <a:bodyPr/>
          <a:lstStyle/>
          <a:p>
            <a:fld id="{89E2C210-A8F4-4F9C-B736-1FE6C68E2335}" type="slidenum">
              <a:rPr lang="en-ZA" smtClean="0"/>
              <a:pPr/>
              <a:t>14</a:t>
            </a:fld>
            <a:endParaRPr lang="en-ZA"/>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smtClean="0">
              <a:solidFill>
                <a:schemeClr val="tx1"/>
              </a:solidFill>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89E2C210-A8F4-4F9C-B736-1FE6C68E2335}" type="slidenum">
              <a:rPr lang="en-ZA" smtClean="0"/>
              <a:pPr/>
              <a:t>15</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See p.181</a:t>
            </a:r>
            <a:endParaRPr lang="en-ZA" dirty="0"/>
          </a:p>
        </p:txBody>
      </p:sp>
      <p:sp>
        <p:nvSpPr>
          <p:cNvPr id="4" name="Slide Number Placeholder 3"/>
          <p:cNvSpPr>
            <a:spLocks noGrp="1"/>
          </p:cNvSpPr>
          <p:nvPr>
            <p:ph type="sldNum" sz="quarter" idx="10"/>
          </p:nvPr>
        </p:nvSpPr>
        <p:spPr/>
        <p:txBody>
          <a:bodyPr/>
          <a:lstStyle/>
          <a:p>
            <a:fld id="{89E2C210-A8F4-4F9C-B736-1FE6C68E2335}" type="slidenum">
              <a:rPr lang="en-ZA" smtClean="0"/>
              <a:pPr/>
              <a:t>16</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See p.181</a:t>
            </a:r>
            <a:endParaRPr lang="en-ZA" dirty="0"/>
          </a:p>
        </p:txBody>
      </p:sp>
      <p:sp>
        <p:nvSpPr>
          <p:cNvPr id="4" name="Slide Number Placeholder 3"/>
          <p:cNvSpPr>
            <a:spLocks noGrp="1"/>
          </p:cNvSpPr>
          <p:nvPr>
            <p:ph type="sldNum" sz="quarter" idx="10"/>
          </p:nvPr>
        </p:nvSpPr>
        <p:spPr/>
        <p:txBody>
          <a:bodyPr/>
          <a:lstStyle/>
          <a:p>
            <a:fld id="{89E2C210-A8F4-4F9C-B736-1FE6C68E2335}" type="slidenum">
              <a:rPr lang="en-ZA" smtClean="0"/>
              <a:pPr/>
              <a:t>17</a:t>
            </a:fld>
            <a:endParaRPr lang="en-ZA"/>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89E2C210-A8F4-4F9C-B736-1FE6C68E2335}" type="slidenum">
              <a:rPr lang="en-ZA" smtClean="0"/>
              <a:pPr/>
              <a:t>18</a:t>
            </a:fld>
            <a:endParaRPr lang="en-ZA"/>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89E2C210-A8F4-4F9C-B736-1FE6C68E2335}" type="slidenum">
              <a:rPr lang="en-ZA" smtClean="0"/>
              <a:pPr/>
              <a:t>19</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89E2C210-A8F4-4F9C-B736-1FE6C68E2335}" type="slidenum">
              <a:rPr lang="en-ZA" smtClean="0"/>
              <a:pPr/>
              <a:t>2</a:t>
            </a:fld>
            <a:endParaRPr lang="en-ZA"/>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Dr. Laura </a:t>
            </a:r>
            <a:r>
              <a:rPr lang="en-GB" sz="1200" kern="1200" dirty="0" err="1" smtClean="0">
                <a:solidFill>
                  <a:schemeClr val="tx1"/>
                </a:solidFill>
                <a:latin typeface="+mn-lt"/>
                <a:ea typeface="+mn-ea"/>
                <a:cs typeface="+mn-cs"/>
              </a:rPr>
              <a:t>Schlessinger</a:t>
            </a:r>
            <a:r>
              <a:rPr lang="en-GB" sz="1200" kern="1200" dirty="0" smtClean="0">
                <a:solidFill>
                  <a:schemeClr val="tx1"/>
                </a:solidFill>
                <a:latin typeface="+mn-lt"/>
                <a:ea typeface="+mn-ea"/>
                <a:cs typeface="+mn-cs"/>
              </a:rPr>
              <a:t> is a U.S. radio personality who dispenses advice to people who call in to her radio show.  She often offers advice based on scripture, without paying any attention to why a particular verse was written, whom it was written to and what the context was that it was addressing. The following is an open letter to Dr. Laura penned by a U.S. resident, which was posted on the Internet.</a:t>
            </a:r>
          </a:p>
          <a:p>
            <a:r>
              <a:rPr lang="en-GB" sz="1200" kern="1200" dirty="0" smtClean="0">
                <a:solidFill>
                  <a:schemeClr val="tx1"/>
                </a:solidFill>
                <a:latin typeface="+mn-lt"/>
                <a:ea typeface="+mn-ea"/>
                <a:cs typeface="+mn-cs"/>
              </a:rPr>
              <a:t> </a:t>
            </a:r>
          </a:p>
          <a:p>
            <a:r>
              <a:rPr lang="en-GB" sz="1200" i="1" kern="1200" dirty="0" smtClean="0">
                <a:solidFill>
                  <a:schemeClr val="tx1"/>
                </a:solidFill>
                <a:latin typeface="+mn-lt"/>
                <a:ea typeface="+mn-ea"/>
                <a:cs typeface="+mn-cs"/>
              </a:rPr>
              <a:t>Dear Dr. Laura:</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Thank you for doing so much to educate people regarding God's Law. I have learned a great deal from your show, and try to share that knowledge with as many people as I can. I do need some advice from you, however regarding some of the other specific laws and how to follow them:</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 When I burn a bull on the altar as a sacrifice, I know it creates a pleasing </a:t>
            </a:r>
            <a:r>
              <a:rPr lang="en-GB" sz="1200" i="1" kern="1200" dirty="0" err="1" smtClean="0">
                <a:solidFill>
                  <a:schemeClr val="tx1"/>
                </a:solidFill>
                <a:latin typeface="+mn-lt"/>
                <a:ea typeface="+mn-ea"/>
                <a:cs typeface="+mn-cs"/>
              </a:rPr>
              <a:t>odor</a:t>
            </a:r>
            <a:r>
              <a:rPr lang="en-GB" sz="1200" i="1" kern="1200" dirty="0" smtClean="0">
                <a:solidFill>
                  <a:schemeClr val="tx1"/>
                </a:solidFill>
                <a:latin typeface="+mn-lt"/>
                <a:ea typeface="+mn-ea"/>
                <a:cs typeface="+mn-cs"/>
              </a:rPr>
              <a:t> for the Lord - Lev.1:9. The problem is my </a:t>
            </a:r>
            <a:r>
              <a:rPr lang="en-GB" sz="1200" i="1" kern="1200" dirty="0" err="1" smtClean="0">
                <a:solidFill>
                  <a:schemeClr val="tx1"/>
                </a:solidFill>
                <a:latin typeface="+mn-lt"/>
                <a:ea typeface="+mn-ea"/>
                <a:cs typeface="+mn-cs"/>
              </a:rPr>
              <a:t>neighbors</a:t>
            </a:r>
            <a:r>
              <a:rPr lang="en-GB" sz="1200" i="1" kern="1200" dirty="0" smtClean="0">
                <a:solidFill>
                  <a:schemeClr val="tx1"/>
                </a:solidFill>
                <a:latin typeface="+mn-lt"/>
                <a:ea typeface="+mn-ea"/>
                <a:cs typeface="+mn-cs"/>
              </a:rPr>
              <a:t>. They claim the </a:t>
            </a:r>
            <a:r>
              <a:rPr lang="en-GB" sz="1200" i="1" kern="1200" dirty="0" err="1" smtClean="0">
                <a:solidFill>
                  <a:schemeClr val="tx1"/>
                </a:solidFill>
                <a:latin typeface="+mn-lt"/>
                <a:ea typeface="+mn-ea"/>
                <a:cs typeface="+mn-cs"/>
              </a:rPr>
              <a:t>odor</a:t>
            </a:r>
            <a:r>
              <a:rPr lang="en-GB" sz="1200" i="1" kern="1200" dirty="0" smtClean="0">
                <a:solidFill>
                  <a:schemeClr val="tx1"/>
                </a:solidFill>
                <a:latin typeface="+mn-lt"/>
                <a:ea typeface="+mn-ea"/>
                <a:cs typeface="+mn-cs"/>
              </a:rPr>
              <a:t> is not pleasing to them. Should I smite them?</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2. I would sometimes like to sell my idle daughter into slavery, as sanctioned in Exodus 21:7. In this day and age, what do you think would be a fair price for her?</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I know that I am allowed no contact with a woman while she is in her period of menstrual </a:t>
            </a:r>
            <a:r>
              <a:rPr lang="en-GB" sz="1200" i="1" kern="1200" dirty="0" err="1" smtClean="0">
                <a:solidFill>
                  <a:schemeClr val="tx1"/>
                </a:solidFill>
                <a:latin typeface="+mn-lt"/>
                <a:ea typeface="+mn-ea"/>
                <a:cs typeface="+mn-cs"/>
              </a:rPr>
              <a:t>uncleanliness</a:t>
            </a:r>
            <a:r>
              <a:rPr lang="en-GB" sz="1200" i="1" kern="1200" dirty="0" smtClean="0">
                <a:solidFill>
                  <a:schemeClr val="tx1"/>
                </a:solidFill>
                <a:latin typeface="+mn-lt"/>
                <a:ea typeface="+mn-ea"/>
                <a:cs typeface="+mn-cs"/>
              </a:rPr>
              <a:t> - Lev.15:19- 24. The problem is, how do I tell? I have tried asking, but most women take offense.</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4. Lev. 25:44 states that I may indeed possess slaves, both male and female, provided they are purchased from </a:t>
            </a:r>
            <a:r>
              <a:rPr lang="en-GB" sz="1200" i="1" kern="1200" dirty="0" err="1" smtClean="0">
                <a:solidFill>
                  <a:schemeClr val="tx1"/>
                </a:solidFill>
                <a:latin typeface="+mn-lt"/>
                <a:ea typeface="+mn-ea"/>
                <a:cs typeface="+mn-cs"/>
              </a:rPr>
              <a:t>neighboring</a:t>
            </a:r>
            <a:r>
              <a:rPr lang="en-GB" sz="1200" i="1" kern="1200" dirty="0" smtClean="0">
                <a:solidFill>
                  <a:schemeClr val="tx1"/>
                </a:solidFill>
                <a:latin typeface="+mn-lt"/>
                <a:ea typeface="+mn-ea"/>
                <a:cs typeface="+mn-cs"/>
              </a:rPr>
              <a:t> nations. A friend of mine claims that this applies to Mexicans, but not Canadians. Can you clarify? Why can't I own Canadians?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5. I have a </a:t>
            </a:r>
            <a:r>
              <a:rPr lang="en-GB" sz="1200" i="1" kern="1200" dirty="0" err="1" smtClean="0">
                <a:solidFill>
                  <a:schemeClr val="tx1"/>
                </a:solidFill>
                <a:latin typeface="+mn-lt"/>
                <a:ea typeface="+mn-ea"/>
                <a:cs typeface="+mn-cs"/>
              </a:rPr>
              <a:t>neighbor</a:t>
            </a:r>
            <a:r>
              <a:rPr lang="en-GB" sz="1200" i="1" kern="1200" dirty="0" smtClean="0">
                <a:solidFill>
                  <a:schemeClr val="tx1"/>
                </a:solidFill>
                <a:latin typeface="+mn-lt"/>
                <a:ea typeface="+mn-ea"/>
                <a:cs typeface="+mn-cs"/>
              </a:rPr>
              <a:t> who insists on working on the Sabbath. Exodus 35:2 clearly states he should be put to death. Am I morally obligated to kill him myself?</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6. A friend of mine feels that even though eating shellfish is an abomination - Lev. 11:10, it is a lesser abomination than allowing women to speak in Church. I don't agree. Can you settle this?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7. Lev. 21:20 states that I may not approach the altar of God if I have a defect in my sight. I have to admit that I wear reading glasses. Does my vision have to be 20/20, or is there some wiggle room here?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8. Most of my male friends get their hair trimmed, including the hair around their temples, even though this is expressly forbidden by Lev. 19:27. How should they die?</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9. I know from Lev. 11:6-8 that touching the skin of a dead pig makes me unclean, but may I still play Rugby if I wear gloves?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10. My uncle has a farm. He violates Lev. 19:19 by planting two different crops in the same field, as does his wife by wearing  garments made of two different kinds of thread (cotton/polyester blend). He also tends to curse and blaspheme a lot. Is it really necessary that we go to all the trouble of getting the whole town together to stone them? - Lev.24:10-16. Couldn't we   just burn them to death at a private family affair like we do with people who sleep with their in-laws? (Lev. 20:14)?</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I know you have studied these things extensively, so I am confident you can help. Thank you again for reminding us that God's word is eternal and unchanging.</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Your devoted fan,</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Jim</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20</a:t>
            </a:fld>
            <a:endParaRPr lang="en-ZA"/>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Dr. Laura </a:t>
            </a:r>
            <a:r>
              <a:rPr lang="en-GB" sz="1200" kern="1200" dirty="0" err="1" smtClean="0">
                <a:solidFill>
                  <a:schemeClr val="tx1"/>
                </a:solidFill>
                <a:latin typeface="+mn-lt"/>
                <a:ea typeface="+mn-ea"/>
                <a:cs typeface="+mn-cs"/>
              </a:rPr>
              <a:t>Schlessinger</a:t>
            </a:r>
            <a:r>
              <a:rPr lang="en-GB" sz="1200" kern="1200" dirty="0" smtClean="0">
                <a:solidFill>
                  <a:schemeClr val="tx1"/>
                </a:solidFill>
                <a:latin typeface="+mn-lt"/>
                <a:ea typeface="+mn-ea"/>
                <a:cs typeface="+mn-cs"/>
              </a:rPr>
              <a:t> is a U.S. radio personality who dispenses advice to people who call in to her radio show.  She often offers advice based on scripture, without paying any attention to why a particular verse was written, whom it was written to and what the context was that it was addressing. The following is an open letter to Dr. Laura penned by a U.S. resident, which was posted on the Internet.</a:t>
            </a:r>
          </a:p>
          <a:p>
            <a:r>
              <a:rPr lang="en-GB" sz="1200" kern="1200" dirty="0" smtClean="0">
                <a:solidFill>
                  <a:schemeClr val="tx1"/>
                </a:solidFill>
                <a:latin typeface="+mn-lt"/>
                <a:ea typeface="+mn-ea"/>
                <a:cs typeface="+mn-cs"/>
              </a:rPr>
              <a:t> </a:t>
            </a:r>
          </a:p>
          <a:p>
            <a:r>
              <a:rPr lang="en-GB" sz="1200" i="1" kern="1200" dirty="0" smtClean="0">
                <a:solidFill>
                  <a:schemeClr val="tx1"/>
                </a:solidFill>
                <a:latin typeface="+mn-lt"/>
                <a:ea typeface="+mn-ea"/>
                <a:cs typeface="+mn-cs"/>
              </a:rPr>
              <a:t>Dear Dr. Laura:</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Thank you for doing so much to educate people regarding God's Law. I have learned a great deal from your show, and try to share that knowledge with as many people as I can. I do need some advice from you, however regarding some of the other specific laws and how to follow them:</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 When I burn a bull on the altar as a sacrifice, I know it creates a pleasing </a:t>
            </a:r>
            <a:r>
              <a:rPr lang="en-GB" sz="1200" i="1" kern="1200" dirty="0" err="1" smtClean="0">
                <a:solidFill>
                  <a:schemeClr val="tx1"/>
                </a:solidFill>
                <a:latin typeface="+mn-lt"/>
                <a:ea typeface="+mn-ea"/>
                <a:cs typeface="+mn-cs"/>
              </a:rPr>
              <a:t>odor</a:t>
            </a:r>
            <a:r>
              <a:rPr lang="en-GB" sz="1200" i="1" kern="1200" dirty="0" smtClean="0">
                <a:solidFill>
                  <a:schemeClr val="tx1"/>
                </a:solidFill>
                <a:latin typeface="+mn-lt"/>
                <a:ea typeface="+mn-ea"/>
                <a:cs typeface="+mn-cs"/>
              </a:rPr>
              <a:t> for the Lord - Lev.1:9. The problem is my </a:t>
            </a:r>
            <a:r>
              <a:rPr lang="en-GB" sz="1200" i="1" kern="1200" dirty="0" err="1" smtClean="0">
                <a:solidFill>
                  <a:schemeClr val="tx1"/>
                </a:solidFill>
                <a:latin typeface="+mn-lt"/>
                <a:ea typeface="+mn-ea"/>
                <a:cs typeface="+mn-cs"/>
              </a:rPr>
              <a:t>neighbors</a:t>
            </a:r>
            <a:r>
              <a:rPr lang="en-GB" sz="1200" i="1" kern="1200" dirty="0" smtClean="0">
                <a:solidFill>
                  <a:schemeClr val="tx1"/>
                </a:solidFill>
                <a:latin typeface="+mn-lt"/>
                <a:ea typeface="+mn-ea"/>
                <a:cs typeface="+mn-cs"/>
              </a:rPr>
              <a:t>. They claim the </a:t>
            </a:r>
            <a:r>
              <a:rPr lang="en-GB" sz="1200" i="1" kern="1200" dirty="0" err="1" smtClean="0">
                <a:solidFill>
                  <a:schemeClr val="tx1"/>
                </a:solidFill>
                <a:latin typeface="+mn-lt"/>
                <a:ea typeface="+mn-ea"/>
                <a:cs typeface="+mn-cs"/>
              </a:rPr>
              <a:t>odor</a:t>
            </a:r>
            <a:r>
              <a:rPr lang="en-GB" sz="1200" i="1" kern="1200" dirty="0" smtClean="0">
                <a:solidFill>
                  <a:schemeClr val="tx1"/>
                </a:solidFill>
                <a:latin typeface="+mn-lt"/>
                <a:ea typeface="+mn-ea"/>
                <a:cs typeface="+mn-cs"/>
              </a:rPr>
              <a:t> is not pleasing to them. Should I smite them?</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2. I would sometimes like to sell my idle daughter into slavery, as sanctioned in Exodus 21:7. In this day and age, what do you think would be a fair price for her?</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I know that I am allowed no contact with a woman while she is in her period of menstrual </a:t>
            </a:r>
            <a:r>
              <a:rPr lang="en-GB" sz="1200" i="1" kern="1200" dirty="0" err="1" smtClean="0">
                <a:solidFill>
                  <a:schemeClr val="tx1"/>
                </a:solidFill>
                <a:latin typeface="+mn-lt"/>
                <a:ea typeface="+mn-ea"/>
                <a:cs typeface="+mn-cs"/>
              </a:rPr>
              <a:t>uncleanliness</a:t>
            </a:r>
            <a:r>
              <a:rPr lang="en-GB" sz="1200" i="1" kern="1200" dirty="0" smtClean="0">
                <a:solidFill>
                  <a:schemeClr val="tx1"/>
                </a:solidFill>
                <a:latin typeface="+mn-lt"/>
                <a:ea typeface="+mn-ea"/>
                <a:cs typeface="+mn-cs"/>
              </a:rPr>
              <a:t> - Lev.15:19- 24. The problem is, how do I tell? I have tried asking, but most women take offense.</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4. Lev. 25:44 states that I may indeed possess slaves, both male and female, provided they are purchased from </a:t>
            </a:r>
            <a:r>
              <a:rPr lang="en-GB" sz="1200" i="1" kern="1200" dirty="0" err="1" smtClean="0">
                <a:solidFill>
                  <a:schemeClr val="tx1"/>
                </a:solidFill>
                <a:latin typeface="+mn-lt"/>
                <a:ea typeface="+mn-ea"/>
                <a:cs typeface="+mn-cs"/>
              </a:rPr>
              <a:t>neighboring</a:t>
            </a:r>
            <a:r>
              <a:rPr lang="en-GB" sz="1200" i="1" kern="1200" dirty="0" smtClean="0">
                <a:solidFill>
                  <a:schemeClr val="tx1"/>
                </a:solidFill>
                <a:latin typeface="+mn-lt"/>
                <a:ea typeface="+mn-ea"/>
                <a:cs typeface="+mn-cs"/>
              </a:rPr>
              <a:t> nations. A friend of mine claims that this applies to Mexicans, but not Canadians. Can you clarify? Why can't I own Canadians?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5. I have a </a:t>
            </a:r>
            <a:r>
              <a:rPr lang="en-GB" sz="1200" i="1" kern="1200" dirty="0" err="1" smtClean="0">
                <a:solidFill>
                  <a:schemeClr val="tx1"/>
                </a:solidFill>
                <a:latin typeface="+mn-lt"/>
                <a:ea typeface="+mn-ea"/>
                <a:cs typeface="+mn-cs"/>
              </a:rPr>
              <a:t>neighbor</a:t>
            </a:r>
            <a:r>
              <a:rPr lang="en-GB" sz="1200" i="1" kern="1200" dirty="0" smtClean="0">
                <a:solidFill>
                  <a:schemeClr val="tx1"/>
                </a:solidFill>
                <a:latin typeface="+mn-lt"/>
                <a:ea typeface="+mn-ea"/>
                <a:cs typeface="+mn-cs"/>
              </a:rPr>
              <a:t> who insists on working on the Sabbath. Exodus 35:2 clearly states he should be put to death. Am I morally obligated to kill him myself?</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6. A friend of mine feels that even though eating shellfish is an abomination - Lev. 11:10, it is a lesser abomination than allowing women to speak in Church. I don't agree. Can you settle this?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7. Lev. 21:20 states that I may not approach the altar of God if I have a defect in my sight. I have to admit that I wear reading glasses. Does my vision have to be 20/20, or is there some wiggle room here?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8. Most of my male friends get their hair trimmed, including the hair around their temples, even though this is expressly forbidden by Lev. 19:27. How should they die?</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9. I know from Lev. 11:6-8 that touching the skin of a dead pig makes me unclean, but may I still play Rugby if I wear gloves?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10. My uncle has a farm. He violates Lev. 19:19 by planting two different crops in the same field, as does his wife by wearing  garments made of two different kinds of thread (cotton/polyester blend). He also tends to curse and blaspheme a lot. Is it really necessary that we go to all the trouble of getting the whole town together to stone them? - Lev.24:10-16. Couldn't we   just burn them to death at a private family affair like we do with people who sleep with their in-laws? (Lev. 20:14)?</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I know you have studied these things extensively, so I am confident you can help. Thank you again for reminding us that God's word is eternal and unchanging.</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Your devoted fan,</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smtClean="0">
                <a:solidFill>
                  <a:schemeClr val="tx1"/>
                </a:solidFill>
                <a:latin typeface="+mn-lt"/>
                <a:ea typeface="+mn-ea"/>
                <a:cs typeface="+mn-cs"/>
              </a:rPr>
              <a:t>Jim</a:t>
            </a:r>
            <a:endParaRPr lang="en-GB"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21</a:t>
            </a:fld>
            <a:endParaRPr lang="en-ZA"/>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Dr. Laura </a:t>
            </a:r>
            <a:r>
              <a:rPr lang="en-GB" sz="1200" kern="1200" dirty="0" err="1" smtClean="0">
                <a:solidFill>
                  <a:schemeClr val="tx1"/>
                </a:solidFill>
                <a:latin typeface="+mn-lt"/>
                <a:ea typeface="+mn-ea"/>
                <a:cs typeface="+mn-cs"/>
              </a:rPr>
              <a:t>Schlessinger</a:t>
            </a:r>
            <a:r>
              <a:rPr lang="en-GB" sz="1200" kern="1200" dirty="0" smtClean="0">
                <a:solidFill>
                  <a:schemeClr val="tx1"/>
                </a:solidFill>
                <a:latin typeface="+mn-lt"/>
                <a:ea typeface="+mn-ea"/>
                <a:cs typeface="+mn-cs"/>
              </a:rPr>
              <a:t> is a U.S. radio personality who dispenses advice to people who call in to her radio show.  She often offers advice based on scripture, without paying any attention to why a particular verse was written, whom it was written to and what the context was that it was addressing. The following is an open letter to Dr. Laura penned by a U.S. resident, which was posted on the Internet.</a:t>
            </a:r>
          </a:p>
          <a:p>
            <a:r>
              <a:rPr lang="en-GB" sz="1200" kern="1200" dirty="0" smtClean="0">
                <a:solidFill>
                  <a:schemeClr val="tx1"/>
                </a:solidFill>
                <a:latin typeface="+mn-lt"/>
                <a:ea typeface="+mn-ea"/>
                <a:cs typeface="+mn-cs"/>
              </a:rPr>
              <a:t> </a:t>
            </a:r>
          </a:p>
          <a:p>
            <a:r>
              <a:rPr lang="en-GB" sz="1200" i="1" kern="1200" dirty="0" smtClean="0">
                <a:solidFill>
                  <a:schemeClr val="tx1"/>
                </a:solidFill>
                <a:latin typeface="+mn-lt"/>
                <a:ea typeface="+mn-ea"/>
                <a:cs typeface="+mn-cs"/>
              </a:rPr>
              <a:t>Dear Dr. Laura:</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Thank you for doing so much to educate people regarding God's Law. I have learned a great deal from your show, and try to share that knowledge with as many people as I can. I do need some advice from you, however regarding some of the other specific laws and how to follow them:</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 When I burn a bull on the altar as a sacrifice, I know it creates a pleasing </a:t>
            </a:r>
            <a:r>
              <a:rPr lang="en-GB" sz="1200" i="1" kern="1200" dirty="0" err="1" smtClean="0">
                <a:solidFill>
                  <a:schemeClr val="tx1"/>
                </a:solidFill>
                <a:latin typeface="+mn-lt"/>
                <a:ea typeface="+mn-ea"/>
                <a:cs typeface="+mn-cs"/>
              </a:rPr>
              <a:t>odor</a:t>
            </a:r>
            <a:r>
              <a:rPr lang="en-GB" sz="1200" i="1" kern="1200" dirty="0" smtClean="0">
                <a:solidFill>
                  <a:schemeClr val="tx1"/>
                </a:solidFill>
                <a:latin typeface="+mn-lt"/>
                <a:ea typeface="+mn-ea"/>
                <a:cs typeface="+mn-cs"/>
              </a:rPr>
              <a:t> for the Lord - Lev.1:9. The problem is my </a:t>
            </a:r>
            <a:r>
              <a:rPr lang="en-GB" sz="1200" i="1" kern="1200" dirty="0" err="1" smtClean="0">
                <a:solidFill>
                  <a:schemeClr val="tx1"/>
                </a:solidFill>
                <a:latin typeface="+mn-lt"/>
                <a:ea typeface="+mn-ea"/>
                <a:cs typeface="+mn-cs"/>
              </a:rPr>
              <a:t>neighbors</a:t>
            </a:r>
            <a:r>
              <a:rPr lang="en-GB" sz="1200" i="1" kern="1200" dirty="0" smtClean="0">
                <a:solidFill>
                  <a:schemeClr val="tx1"/>
                </a:solidFill>
                <a:latin typeface="+mn-lt"/>
                <a:ea typeface="+mn-ea"/>
                <a:cs typeface="+mn-cs"/>
              </a:rPr>
              <a:t>. They claim the </a:t>
            </a:r>
            <a:r>
              <a:rPr lang="en-GB" sz="1200" i="1" kern="1200" dirty="0" err="1" smtClean="0">
                <a:solidFill>
                  <a:schemeClr val="tx1"/>
                </a:solidFill>
                <a:latin typeface="+mn-lt"/>
                <a:ea typeface="+mn-ea"/>
                <a:cs typeface="+mn-cs"/>
              </a:rPr>
              <a:t>odor</a:t>
            </a:r>
            <a:r>
              <a:rPr lang="en-GB" sz="1200" i="1" kern="1200" dirty="0" smtClean="0">
                <a:solidFill>
                  <a:schemeClr val="tx1"/>
                </a:solidFill>
                <a:latin typeface="+mn-lt"/>
                <a:ea typeface="+mn-ea"/>
                <a:cs typeface="+mn-cs"/>
              </a:rPr>
              <a:t> is not pleasing to them. Should I smite them?</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2. I would sometimes like to sell my idle daughter into slavery, as sanctioned in Exodus 21:7. In this day and age, what do you think would be a fair price for her?</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I know that I am allowed no contact with a woman while she is in her period of menstrual </a:t>
            </a:r>
            <a:r>
              <a:rPr lang="en-GB" sz="1200" i="1" kern="1200" dirty="0" err="1" smtClean="0">
                <a:solidFill>
                  <a:schemeClr val="tx1"/>
                </a:solidFill>
                <a:latin typeface="+mn-lt"/>
                <a:ea typeface="+mn-ea"/>
                <a:cs typeface="+mn-cs"/>
              </a:rPr>
              <a:t>uncleanliness</a:t>
            </a:r>
            <a:r>
              <a:rPr lang="en-GB" sz="1200" i="1" kern="1200" dirty="0" smtClean="0">
                <a:solidFill>
                  <a:schemeClr val="tx1"/>
                </a:solidFill>
                <a:latin typeface="+mn-lt"/>
                <a:ea typeface="+mn-ea"/>
                <a:cs typeface="+mn-cs"/>
              </a:rPr>
              <a:t> - Lev.15:19- 24. The problem is, how do I tell? I have tried asking, but most women take offense.</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4. Lev. 25:44 states that I may indeed possess slaves, both male and female, provided they are purchased from </a:t>
            </a:r>
            <a:r>
              <a:rPr lang="en-GB" sz="1200" i="1" kern="1200" dirty="0" err="1" smtClean="0">
                <a:solidFill>
                  <a:schemeClr val="tx1"/>
                </a:solidFill>
                <a:latin typeface="+mn-lt"/>
                <a:ea typeface="+mn-ea"/>
                <a:cs typeface="+mn-cs"/>
              </a:rPr>
              <a:t>neighboring</a:t>
            </a:r>
            <a:r>
              <a:rPr lang="en-GB" sz="1200" i="1" kern="1200" dirty="0" smtClean="0">
                <a:solidFill>
                  <a:schemeClr val="tx1"/>
                </a:solidFill>
                <a:latin typeface="+mn-lt"/>
                <a:ea typeface="+mn-ea"/>
                <a:cs typeface="+mn-cs"/>
              </a:rPr>
              <a:t> nations. A friend of mine claims that this applies to Mexicans, but not Canadians. Can you clarify? Why can't I own Canadians?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5. I have a </a:t>
            </a:r>
            <a:r>
              <a:rPr lang="en-GB" sz="1200" i="1" kern="1200" dirty="0" err="1" smtClean="0">
                <a:solidFill>
                  <a:schemeClr val="tx1"/>
                </a:solidFill>
                <a:latin typeface="+mn-lt"/>
                <a:ea typeface="+mn-ea"/>
                <a:cs typeface="+mn-cs"/>
              </a:rPr>
              <a:t>neighbor</a:t>
            </a:r>
            <a:r>
              <a:rPr lang="en-GB" sz="1200" i="1" kern="1200" dirty="0" smtClean="0">
                <a:solidFill>
                  <a:schemeClr val="tx1"/>
                </a:solidFill>
                <a:latin typeface="+mn-lt"/>
                <a:ea typeface="+mn-ea"/>
                <a:cs typeface="+mn-cs"/>
              </a:rPr>
              <a:t> who insists on working on the Sabbath. Exodus 35:2 clearly states he should be put to death. Am I morally obligated to kill him myself?</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6. A friend of mine feels that even though eating shellfish is an abomination - Lev. 11:10, it is a lesser abomination than allowing women to speak in Church. I don't agree. Can you settle this?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7. Lev. 21:20 states that I may not approach the altar of God if I have a defect in my sight. I have to admit that I wear reading glasses. Does my vision have to be 20/20, or is there some wiggle room here?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8. Most of my male friends get their hair trimmed, including the hair around their temples, even though this is expressly forbidden by Lev. 19:27. How should they die?</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9. I know from Lev. 11:6-8 that touching the skin of a dead pig makes me unclean, but may I still play Rugby if I wear gloves?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10. My uncle has a farm. He violates Lev. 19:19 by planting two different crops in the same field, as does his wife by wearing  garments made of two different kinds of thread (cotton/polyester blend). He also tends to curse and blaspheme a lot. Is it really necessary that we go to all the trouble of getting the whole town together to stone them? - Lev.24:10-16. Couldn't we   just burn them to death at a private family affair like we do with people who sleep with their in-laws? (Lev. 20:14)?</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I know you have studied these things extensively, so I am confident you can help. Thank you again for reminding us that God's word is eternal and unchanging.</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Your devoted fan,</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smtClean="0">
                <a:solidFill>
                  <a:schemeClr val="tx1"/>
                </a:solidFill>
                <a:latin typeface="+mn-lt"/>
                <a:ea typeface="+mn-ea"/>
                <a:cs typeface="+mn-cs"/>
              </a:rPr>
              <a:t>Jim</a:t>
            </a:r>
            <a:endParaRPr lang="en-GB"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22</a:t>
            </a:fld>
            <a:endParaRPr lang="en-ZA"/>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Dr. Laura </a:t>
            </a:r>
            <a:r>
              <a:rPr lang="en-GB" sz="1200" kern="1200" dirty="0" err="1" smtClean="0">
                <a:solidFill>
                  <a:schemeClr val="tx1"/>
                </a:solidFill>
                <a:latin typeface="+mn-lt"/>
                <a:ea typeface="+mn-ea"/>
                <a:cs typeface="+mn-cs"/>
              </a:rPr>
              <a:t>Schlessinger</a:t>
            </a:r>
            <a:r>
              <a:rPr lang="en-GB" sz="1200" kern="1200" dirty="0" smtClean="0">
                <a:solidFill>
                  <a:schemeClr val="tx1"/>
                </a:solidFill>
                <a:latin typeface="+mn-lt"/>
                <a:ea typeface="+mn-ea"/>
                <a:cs typeface="+mn-cs"/>
              </a:rPr>
              <a:t> is a U.S. radio personality who dispenses advice to people who call in to her radio show.  She often offers advice based on scripture, without paying any attention to why a particular verse was written, whom it was written to and what the context was that it was addressing. The following is an open letter to Dr. Laura penned by a U.S. resident, which was posted on the Internet.</a:t>
            </a:r>
          </a:p>
          <a:p>
            <a:r>
              <a:rPr lang="en-GB" sz="1200" kern="1200" dirty="0" smtClean="0">
                <a:solidFill>
                  <a:schemeClr val="tx1"/>
                </a:solidFill>
                <a:latin typeface="+mn-lt"/>
                <a:ea typeface="+mn-ea"/>
                <a:cs typeface="+mn-cs"/>
              </a:rPr>
              <a:t> </a:t>
            </a:r>
          </a:p>
          <a:p>
            <a:r>
              <a:rPr lang="en-GB" sz="1200" i="1" kern="1200" dirty="0" smtClean="0">
                <a:solidFill>
                  <a:schemeClr val="tx1"/>
                </a:solidFill>
                <a:latin typeface="+mn-lt"/>
                <a:ea typeface="+mn-ea"/>
                <a:cs typeface="+mn-cs"/>
              </a:rPr>
              <a:t>Dear Dr. Laura:</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Thank you for doing so much to educate people regarding God's Law. I have learned a great deal from your show, and try to share that knowledge with as many people as I can. I do need some advice from you, however regarding some of the other specific laws and how to follow them:</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 When I burn a bull on the altar as a sacrifice, I know it creates a pleasing </a:t>
            </a:r>
            <a:r>
              <a:rPr lang="en-GB" sz="1200" i="1" kern="1200" dirty="0" err="1" smtClean="0">
                <a:solidFill>
                  <a:schemeClr val="tx1"/>
                </a:solidFill>
                <a:latin typeface="+mn-lt"/>
                <a:ea typeface="+mn-ea"/>
                <a:cs typeface="+mn-cs"/>
              </a:rPr>
              <a:t>odor</a:t>
            </a:r>
            <a:r>
              <a:rPr lang="en-GB" sz="1200" i="1" kern="1200" dirty="0" smtClean="0">
                <a:solidFill>
                  <a:schemeClr val="tx1"/>
                </a:solidFill>
                <a:latin typeface="+mn-lt"/>
                <a:ea typeface="+mn-ea"/>
                <a:cs typeface="+mn-cs"/>
              </a:rPr>
              <a:t> for the Lord - Lev.1:9. The problem is my </a:t>
            </a:r>
            <a:r>
              <a:rPr lang="en-GB" sz="1200" i="1" kern="1200" dirty="0" err="1" smtClean="0">
                <a:solidFill>
                  <a:schemeClr val="tx1"/>
                </a:solidFill>
                <a:latin typeface="+mn-lt"/>
                <a:ea typeface="+mn-ea"/>
                <a:cs typeface="+mn-cs"/>
              </a:rPr>
              <a:t>neighbors</a:t>
            </a:r>
            <a:r>
              <a:rPr lang="en-GB" sz="1200" i="1" kern="1200" dirty="0" smtClean="0">
                <a:solidFill>
                  <a:schemeClr val="tx1"/>
                </a:solidFill>
                <a:latin typeface="+mn-lt"/>
                <a:ea typeface="+mn-ea"/>
                <a:cs typeface="+mn-cs"/>
              </a:rPr>
              <a:t>. They claim the </a:t>
            </a:r>
            <a:r>
              <a:rPr lang="en-GB" sz="1200" i="1" kern="1200" dirty="0" err="1" smtClean="0">
                <a:solidFill>
                  <a:schemeClr val="tx1"/>
                </a:solidFill>
                <a:latin typeface="+mn-lt"/>
                <a:ea typeface="+mn-ea"/>
                <a:cs typeface="+mn-cs"/>
              </a:rPr>
              <a:t>odor</a:t>
            </a:r>
            <a:r>
              <a:rPr lang="en-GB" sz="1200" i="1" kern="1200" dirty="0" smtClean="0">
                <a:solidFill>
                  <a:schemeClr val="tx1"/>
                </a:solidFill>
                <a:latin typeface="+mn-lt"/>
                <a:ea typeface="+mn-ea"/>
                <a:cs typeface="+mn-cs"/>
              </a:rPr>
              <a:t> is not pleasing to them. Should I smite them?</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2. I would sometimes like to sell my idle daughter into slavery, as sanctioned in Exodus 21:7. In this day and age, what do you think would be a fair price for her?</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3. I know that I am allowed no contact with a woman while she is in her period of menstrual </a:t>
            </a:r>
            <a:r>
              <a:rPr lang="en-GB" sz="1200" i="1" kern="1200" dirty="0" err="1" smtClean="0">
                <a:solidFill>
                  <a:schemeClr val="tx1"/>
                </a:solidFill>
                <a:latin typeface="+mn-lt"/>
                <a:ea typeface="+mn-ea"/>
                <a:cs typeface="+mn-cs"/>
              </a:rPr>
              <a:t>uncleanliness</a:t>
            </a:r>
            <a:r>
              <a:rPr lang="en-GB" sz="1200" i="1" kern="1200" dirty="0" smtClean="0">
                <a:solidFill>
                  <a:schemeClr val="tx1"/>
                </a:solidFill>
                <a:latin typeface="+mn-lt"/>
                <a:ea typeface="+mn-ea"/>
                <a:cs typeface="+mn-cs"/>
              </a:rPr>
              <a:t> - Lev.15:19- 24. The problem is, how do I tell? I have tried asking, but most women take offense.</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4. Lev. 25:44 states that I may indeed possess slaves, both male and female, provided they are purchased from </a:t>
            </a:r>
            <a:r>
              <a:rPr lang="en-GB" sz="1200" i="1" kern="1200" dirty="0" err="1" smtClean="0">
                <a:solidFill>
                  <a:schemeClr val="tx1"/>
                </a:solidFill>
                <a:latin typeface="+mn-lt"/>
                <a:ea typeface="+mn-ea"/>
                <a:cs typeface="+mn-cs"/>
              </a:rPr>
              <a:t>neighboring</a:t>
            </a:r>
            <a:r>
              <a:rPr lang="en-GB" sz="1200" i="1" kern="1200" dirty="0" smtClean="0">
                <a:solidFill>
                  <a:schemeClr val="tx1"/>
                </a:solidFill>
                <a:latin typeface="+mn-lt"/>
                <a:ea typeface="+mn-ea"/>
                <a:cs typeface="+mn-cs"/>
              </a:rPr>
              <a:t> nations. A friend of mine claims that this applies to Mexicans, but not Canadians. Can you clarify? Why can't I own Canadians?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5. I have a </a:t>
            </a:r>
            <a:r>
              <a:rPr lang="en-GB" sz="1200" i="1" kern="1200" dirty="0" err="1" smtClean="0">
                <a:solidFill>
                  <a:schemeClr val="tx1"/>
                </a:solidFill>
                <a:latin typeface="+mn-lt"/>
                <a:ea typeface="+mn-ea"/>
                <a:cs typeface="+mn-cs"/>
              </a:rPr>
              <a:t>neighbor</a:t>
            </a:r>
            <a:r>
              <a:rPr lang="en-GB" sz="1200" i="1" kern="1200" dirty="0" smtClean="0">
                <a:solidFill>
                  <a:schemeClr val="tx1"/>
                </a:solidFill>
                <a:latin typeface="+mn-lt"/>
                <a:ea typeface="+mn-ea"/>
                <a:cs typeface="+mn-cs"/>
              </a:rPr>
              <a:t> who insists on working on the Sabbath. Exodus 35:2 clearly states he should be put to death. Am I morally obligated to kill him myself?</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6. A friend of mine feels that even though eating shellfish is an abomination - Lev. 11:10, it is a lesser abomination than allowing women to speak in Church. I don't agree. Can you settle this?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7. Lev. 21:20 states that I may not approach the altar of God if I have a defect in my sight. I have to admit that I wear reading glasses. Does my vision have to be 20/20, or is there some wiggle room here?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8. Most of my male friends get their hair trimmed, including the hair around their temples, even though this is expressly forbidden by Lev. 19:27. How should they die?</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9. I know from Lev. 11:6-8 that touching the skin of a dead pig makes me unclean, but may I still play Rugby if I wear gloves?</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10. My uncle has a farm. He violates Lev. 19:19 by planting two different crops in the same field, as does his wife by wearing  garments made of two different kinds of thread (cotton/polyester blend). He also tends to curse and blaspheme a lot. Is it really necessary that we go to all the trouble of getting the whole town together to stone them? - Lev.24:10-16. Couldn't we   just burn them to death at a private family affair like we do with people who sleep with their in-laws? (Lev. 20:14)?</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I know you have studied these things extensively, so I am confident you can help. Thank you again for reminding us that God's word is eternal and unchanging.</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Your devoted fan,</a:t>
            </a:r>
            <a:endParaRPr lang="en-GB" sz="1200" kern="1200" dirty="0" smtClean="0">
              <a:solidFill>
                <a:schemeClr val="tx1"/>
              </a:solidFill>
              <a:latin typeface="+mn-lt"/>
              <a:ea typeface="+mn-ea"/>
              <a:cs typeface="+mn-cs"/>
            </a:endParaRPr>
          </a:p>
          <a:p>
            <a:r>
              <a:rPr lang="en-GB" sz="1200" i="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i="1" kern="1200" smtClean="0">
                <a:solidFill>
                  <a:schemeClr val="tx1"/>
                </a:solidFill>
                <a:latin typeface="+mn-lt"/>
                <a:ea typeface="+mn-ea"/>
                <a:cs typeface="+mn-cs"/>
              </a:rPr>
              <a:t>Jim</a:t>
            </a:r>
            <a:endParaRPr lang="en-GB"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23</a:t>
            </a:fld>
            <a:endParaRPr lang="en-ZA"/>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see:</a:t>
            </a:r>
            <a:r>
              <a:rPr lang="en-US" baseline="0" dirty="0" smtClean="0"/>
              <a:t>  http://www.amazon.com/Year-Living-Biblically-Literally-Possible/dp/0743291476 |  See the wonderful </a:t>
            </a:r>
            <a:r>
              <a:rPr lang="en-US" baseline="0" dirty="0" err="1" smtClean="0"/>
              <a:t>TED.com</a:t>
            </a:r>
            <a:r>
              <a:rPr lang="en-US" baseline="0" dirty="0" smtClean="0"/>
              <a:t> video here:  </a:t>
            </a:r>
            <a:r>
              <a:rPr lang="en-US" baseline="0" dirty="0" err="1" smtClean="0"/>
              <a:t>http://www.ted.com/talks/a_j_jacobs_year_of_living_biblically.html</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DCB6E22-C408-4FA5-B79B-D0CA4C7B1A67}" type="slidenum">
              <a:rPr lang="en-ZA" smtClean="0"/>
              <a:pPr/>
              <a:t>24</a:t>
            </a:fld>
            <a:endParaRPr lang="en-ZA"/>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25</a:t>
            </a:fld>
            <a:endParaRPr lang="en-ZA"/>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Please also see:</a:t>
            </a:r>
            <a:r>
              <a:rPr lang="en-US" sz="1200" i="0" kern="1200" baseline="0" dirty="0" smtClean="0">
                <a:solidFill>
                  <a:schemeClr val="tx1"/>
                </a:solidFill>
                <a:latin typeface="+mn-lt"/>
                <a:ea typeface="+mn-ea"/>
                <a:cs typeface="+mn-cs"/>
              </a:rPr>
              <a:t>  </a:t>
            </a:r>
            <a:r>
              <a:rPr lang="en-US" sz="1200" i="0" kern="1200" baseline="0" dirty="0" err="1" smtClean="0">
                <a:solidFill>
                  <a:schemeClr val="tx1"/>
                </a:solidFill>
                <a:latin typeface="+mn-lt"/>
                <a:ea typeface="+mn-ea"/>
                <a:cs typeface="+mn-cs"/>
              </a:rPr>
              <a:t>http://www.religion-online.org/showarticle.asp?title</a:t>
            </a:r>
            <a:r>
              <a:rPr lang="en-US" sz="1200" i="0" kern="1200" baseline="0" dirty="0" smtClean="0">
                <a:solidFill>
                  <a:schemeClr val="tx1"/>
                </a:solidFill>
                <a:latin typeface="+mn-lt"/>
                <a:ea typeface="+mn-ea"/>
                <a:cs typeface="+mn-cs"/>
              </a:rPr>
              <a:t>=430 </a:t>
            </a:r>
            <a:r>
              <a:rPr lang="en-US" sz="1200" i="1" kern="1200" baseline="0" dirty="0" smtClean="0">
                <a:solidFill>
                  <a:schemeClr val="tx1"/>
                </a:solidFill>
                <a:latin typeface="+mn-lt"/>
                <a:ea typeface="+mn-ea"/>
                <a:cs typeface="+mn-cs"/>
              </a:rPr>
              <a:t>Homosexuality and the Church</a:t>
            </a:r>
            <a:r>
              <a:rPr lang="en-US" sz="1200" i="0" kern="1200" baseline="0" dirty="0" smtClean="0">
                <a:solidFill>
                  <a:schemeClr val="tx1"/>
                </a:solidFill>
                <a:latin typeface="+mn-lt"/>
                <a:ea typeface="+mn-ea"/>
                <a:cs typeface="+mn-cs"/>
              </a:rPr>
              <a:t> by James Nelson.</a:t>
            </a:r>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26</a:t>
            </a:fld>
            <a:endParaRPr lang="en-ZA"/>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27</a:t>
            </a:fld>
            <a:endParaRPr lang="en-ZA"/>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89E2C210-A8F4-4F9C-B736-1FE6C68E2335}" type="slidenum">
              <a:rPr lang="en-ZA" smtClean="0"/>
              <a:pPr/>
              <a:t>28</a:t>
            </a:fld>
            <a:endParaRPr lang="en-ZA"/>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29</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simple point is that a moral problem has</a:t>
            </a:r>
            <a:r>
              <a:rPr lang="en-US" baseline="0" dirty="0" smtClean="0"/>
              <a:t> either a good or a bad outcome. </a:t>
            </a:r>
          </a:p>
          <a:p>
            <a:r>
              <a:rPr lang="en-US" baseline="0" dirty="0" smtClean="0"/>
              <a:t>The example used in class came from a student that I taught at UNISA.</a:t>
            </a:r>
          </a:p>
          <a:p>
            <a:r>
              <a:rPr lang="en-US" baseline="0" dirty="0" smtClean="0"/>
              <a:t>Example:  Is it ever right for a son to have sexual intercourse with his mother?  What does the Bible say?  The answer is, no, it is not acceptable for a son to have sexual intercourse with his mother.  The Bible will not allow that.  This is a clear moral problem.  It is easy to resolve since the choices are either right or wrong, good or bad.</a:t>
            </a:r>
          </a:p>
          <a:p>
            <a:r>
              <a:rPr lang="en-US" baseline="0" dirty="0" smtClean="0"/>
              <a:t>However, in this instances the young man was at home with his mother.  A gang of thugs burst into their home, stole various items and then held a gun to the young man’s mother’s head.  The told him that if he did not have sex with his mother they would kill her.  What should he do?  Does the Bible make some allowance for him to break a law on sexual purity because the value of his mother’s life is more important in Biblical terms?</a:t>
            </a:r>
          </a:p>
          <a:p>
            <a:endParaRPr lang="en-US" baseline="0" dirty="0" smtClean="0"/>
          </a:p>
          <a:p>
            <a:r>
              <a:rPr lang="en-US" baseline="0" dirty="0" smtClean="0"/>
              <a:t>This last point is an ethical dilemma.  There is a conflict of values – the value of sexual purity in conflict with the value for life.  Which is more important in Christian ethics?  How does one use the Bible to inform such an ethical decision making process and choice?</a:t>
            </a:r>
          </a:p>
          <a:p>
            <a:endParaRPr lang="en-US" dirty="0"/>
          </a:p>
        </p:txBody>
      </p:sp>
      <p:sp>
        <p:nvSpPr>
          <p:cNvPr id="4" name="Slide Number Placeholder 3"/>
          <p:cNvSpPr>
            <a:spLocks noGrp="1"/>
          </p:cNvSpPr>
          <p:nvPr>
            <p:ph type="sldNum" sz="quarter" idx="10"/>
          </p:nvPr>
        </p:nvSpPr>
        <p:spPr/>
        <p:txBody>
          <a:bodyPr/>
          <a:lstStyle/>
          <a:p>
            <a:fld id="{EDCB6E22-C408-4FA5-B79B-D0CA4C7B1A67}" type="slidenum">
              <a:rPr lang="en-ZA" smtClean="0"/>
              <a:pPr/>
              <a:t>3</a:t>
            </a:fld>
            <a:endParaRPr lang="en-ZA"/>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30</a:t>
            </a:fld>
            <a:endParaRPr lang="en-ZA"/>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31</a:t>
            </a:fld>
            <a:endParaRPr lang="en-ZA"/>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32</a:t>
            </a:fld>
            <a:endParaRPr lang="en-ZA"/>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33</a:t>
            </a:fld>
            <a:endParaRPr lang="en-ZA"/>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34</a:t>
            </a:fld>
            <a:endParaRPr lang="en-ZA"/>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35</a:t>
            </a:fld>
            <a:endParaRPr lang="en-ZA"/>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 See especially pp.134-135.</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36</a:t>
            </a:fld>
            <a:endParaRPr lang="en-ZA"/>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89E2C210-A8F4-4F9C-B736-1FE6C68E2335}" type="slidenum">
              <a:rPr lang="en-ZA" smtClean="0"/>
              <a:pPr/>
              <a:t>37</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Please</a:t>
            </a:r>
            <a:r>
              <a:rPr lang="en-ZA" baseline="0" dirty="0" smtClean="0"/>
              <a:t> see http://www.dionforster.com to get information for ordering copies of these two books.  If you are unable to find them please contact me (Dion) directly at digitaldion@gmail.com and I will gladly try to assist you.</a:t>
            </a:r>
          </a:p>
          <a:p>
            <a:endParaRPr lang="en-ZA" baseline="0" dirty="0" smtClean="0"/>
          </a:p>
          <a:p>
            <a:r>
              <a:rPr lang="en-GB" sz="1200" kern="1200" dirty="0" smtClean="0">
                <a:solidFill>
                  <a:schemeClr val="tx1"/>
                </a:solidFill>
                <a:latin typeface="+mn-lt"/>
                <a:ea typeface="+mn-ea"/>
                <a:cs typeface="+mn-cs"/>
              </a:rPr>
              <a:t>Please</a:t>
            </a:r>
            <a:r>
              <a:rPr lang="en-GB" sz="1200" kern="1200" baseline="0" dirty="0" smtClean="0">
                <a:solidFill>
                  <a:schemeClr val="tx1"/>
                </a:solidFill>
                <a:latin typeface="+mn-lt"/>
                <a:ea typeface="+mn-ea"/>
                <a:cs typeface="+mn-cs"/>
              </a:rPr>
              <a:t> see “</a:t>
            </a:r>
            <a:r>
              <a:rPr lang="en-US" sz="1200" kern="1200" dirty="0" smtClean="0">
                <a:solidFill>
                  <a:schemeClr val="tx1"/>
                </a:solidFill>
                <a:latin typeface="+mn-lt"/>
                <a:ea typeface="+mn-ea"/>
                <a:cs typeface="+mn-cs"/>
              </a:rPr>
              <a:t>Reading the same Bible and reaching different ethical conclusions:  The Bible and Christian ethics" by Forster, D (2009:131-156) in </a:t>
            </a:r>
            <a:r>
              <a:rPr lang="en-US" sz="1200" i="1" kern="1200" dirty="0" smtClean="0">
                <a:solidFill>
                  <a:schemeClr val="tx1"/>
                </a:solidFill>
                <a:latin typeface="+mn-lt"/>
                <a:ea typeface="+mn-ea"/>
                <a:cs typeface="+mn-cs"/>
              </a:rPr>
              <a:t>What is a good life? An introduction to Christian Ethics in 21st century Africa</a:t>
            </a:r>
            <a:r>
              <a:rPr lang="en-US" sz="1200" i="0"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Kretzschmar</a:t>
            </a:r>
            <a:r>
              <a:rPr lang="en-US" sz="1200" i="0" kern="1200" dirty="0" smtClean="0">
                <a:solidFill>
                  <a:schemeClr val="tx1"/>
                </a:solidFill>
                <a:latin typeface="+mn-lt"/>
                <a:ea typeface="+mn-ea"/>
                <a:cs typeface="+mn-cs"/>
              </a:rPr>
              <a:t>, L; Bentley, W; van </a:t>
            </a:r>
            <a:r>
              <a:rPr lang="en-US" sz="1200" i="0" kern="1200" dirty="0" err="1" smtClean="0">
                <a:solidFill>
                  <a:schemeClr val="tx1"/>
                </a:solidFill>
                <a:latin typeface="+mn-lt"/>
                <a:ea typeface="+mn-ea"/>
                <a:cs typeface="+mn-cs"/>
              </a:rPr>
              <a:t>Niekerk</a:t>
            </a:r>
            <a:r>
              <a:rPr lang="en-US" sz="1200" i="0" kern="1200" dirty="0" smtClean="0">
                <a:solidFill>
                  <a:schemeClr val="tx1"/>
                </a:solidFill>
                <a:latin typeface="+mn-lt"/>
                <a:ea typeface="+mn-ea"/>
                <a:cs typeface="+mn-cs"/>
              </a:rPr>
              <a:t>, A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Kempton Park, </a:t>
            </a:r>
            <a:r>
              <a:rPr lang="en-US" sz="1200" i="0" kern="1200" dirty="0" err="1" smtClean="0">
                <a:solidFill>
                  <a:schemeClr val="tx1"/>
                </a:solidFill>
                <a:latin typeface="+mn-lt"/>
                <a:ea typeface="+mn-ea"/>
                <a:cs typeface="+mn-cs"/>
              </a:rPr>
              <a:t>AcadSA</a:t>
            </a:r>
            <a:r>
              <a:rPr lang="en-US" sz="1200" i="0" kern="1200" dirty="0" smtClean="0">
                <a:solidFill>
                  <a:schemeClr val="tx1"/>
                </a:solidFill>
                <a:latin typeface="+mn-lt"/>
                <a:ea typeface="+mn-ea"/>
                <a:cs typeface="+mn-cs"/>
              </a:rPr>
              <a:t> Publishers.</a:t>
            </a:r>
          </a:p>
          <a:p>
            <a:endParaRPr lang="en-US" sz="1200" i="0" kern="120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I'd suggest as additional reading:  "Why you can't simply trust everything you read" by Forster, D (2008:25-46) in</a:t>
            </a:r>
            <a:r>
              <a:rPr lang="en-US" sz="1200" i="1" kern="1200" dirty="0" smtClean="0">
                <a:solidFill>
                  <a:schemeClr val="tx1"/>
                </a:solidFill>
                <a:latin typeface="+mn-lt"/>
                <a:ea typeface="+mn-ea"/>
                <a:cs typeface="+mn-cs"/>
              </a:rPr>
              <a:t> What are we thinking? Reflections on Church and Society from Southern African Methodists.</a:t>
            </a:r>
            <a:r>
              <a:rPr lang="en-US" sz="1200" i="0" kern="1200" dirty="0" smtClean="0">
                <a:solidFill>
                  <a:schemeClr val="tx1"/>
                </a:solidFill>
                <a:latin typeface="+mn-lt"/>
                <a:ea typeface="+mn-ea"/>
                <a:cs typeface="+mn-cs"/>
              </a:rPr>
              <a:t> Forster, D; Bentley, W (</a:t>
            </a:r>
            <a:r>
              <a:rPr lang="en-US" sz="1200" i="0" kern="1200" dirty="0" err="1" smtClean="0">
                <a:solidFill>
                  <a:schemeClr val="tx1"/>
                </a:solidFill>
                <a:latin typeface="+mn-lt"/>
                <a:ea typeface="+mn-ea"/>
                <a:cs typeface="+mn-cs"/>
              </a:rPr>
              <a:t>eds</a:t>
            </a:r>
            <a:r>
              <a:rPr lang="en-US" sz="1200" i="0" kern="1200" dirty="0" smtClean="0">
                <a:solidFill>
                  <a:schemeClr val="tx1"/>
                </a:solidFill>
                <a:latin typeface="+mn-lt"/>
                <a:ea typeface="+mn-ea"/>
                <a:cs typeface="+mn-cs"/>
              </a:rPr>
              <a:t>). Cape Town.  Methodist Publishing House.</a:t>
            </a:r>
            <a:endParaRPr lang="en-GB" sz="1200" i="0" kern="1200" dirty="0" smtClean="0">
              <a:solidFill>
                <a:schemeClr val="tx1"/>
              </a:solidFill>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89E2C210-A8F4-4F9C-B736-1FE6C68E2335}" type="slidenum">
              <a:rPr lang="en-ZA" smtClean="0"/>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89E2C210-A8F4-4F9C-B736-1FE6C68E2335}"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89E2C210-A8F4-4F9C-B736-1FE6C68E2335}"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After 35 years Sir Christopher Wren completed the building of St Paul’s Cathedral.  When it was done he waited breathlessly for the reaction of her majesty, Queen Anne.  After being carefully shown through the structure she summed up her feelings in 9 words, “It is awful, it is amusing, it is artificial.”  Those are the plain historical words that she used, before Sir Christopher Wren breathed a sigh of relief and bowed gratefully before his sovereign.  Now we could intellectualize all kinds of explanations, try to place ourselves into his mind (or hers), and perhaps we could be convincing, but a historical analysis would reveal that in 1710 the word awful, meant what we understand by awe-inspiring, the word amusing was close to what we understand as amazing and the word artificial meant artistic. </a:t>
            </a:r>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9E2C210-A8F4-4F9C-B736-1FE6C68E2335}" type="slidenum">
              <a:rPr lang="en-ZA" smtClean="0"/>
              <a:pPr/>
              <a:t>7</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a:p>
        </p:txBody>
      </p:sp>
      <p:sp>
        <p:nvSpPr>
          <p:cNvPr id="4" name="Slide Number Placeholder 3"/>
          <p:cNvSpPr>
            <a:spLocks noGrp="1"/>
          </p:cNvSpPr>
          <p:nvPr>
            <p:ph type="sldNum" sz="quarter" idx="10"/>
          </p:nvPr>
        </p:nvSpPr>
        <p:spPr/>
        <p:txBody>
          <a:bodyPr/>
          <a:lstStyle/>
          <a:p>
            <a:fld id="{89E2C210-A8F4-4F9C-B736-1FE6C68E2335}" type="slidenum">
              <a:rPr lang="en-ZA" smtClean="0"/>
              <a:pPr/>
              <a:t>8</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dirty="0" smtClean="0"/>
              <a:t>Yes, this is a map of the world.  BUT,</a:t>
            </a:r>
            <a:r>
              <a:rPr lang="en-US" baseline="0" dirty="0" smtClean="0"/>
              <a:t> notice how much larger the Northern Hemisphere is compared to the Southern Hemisphere.  Also notice that the Western world is more prominent than the Eastern World.  Why is this so?  It illustrates the problem of bias – most early maps were made by Europeans, and so Europe (and the Northern hemisphere and Western World) tended to dominate in size on the maps, even though Africa and Asia are a much larger land mass.</a:t>
            </a:r>
          </a:p>
          <a:p>
            <a:endParaRPr lang="en-US" baseline="0" dirty="0" smtClean="0"/>
          </a:p>
          <a:p>
            <a:r>
              <a:rPr lang="en-US" baseline="0" dirty="0" smtClean="0"/>
              <a:t>Please see the notes on this picture on the slide.  </a:t>
            </a:r>
          </a:p>
          <a:p>
            <a:endParaRPr lang="en-US" baseline="0" dirty="0" smtClean="0"/>
          </a:p>
          <a:p>
            <a:r>
              <a:rPr lang="en-US" baseline="0" dirty="0" smtClean="0"/>
              <a:t>In short, our bias is often ‘projected’ onto what we see, and also how we relate what we read, see, and experience as we share that experience with others. </a:t>
            </a:r>
          </a:p>
          <a:p>
            <a:endParaRPr lang="en-US" baseline="0" dirty="0" smtClean="0"/>
          </a:p>
          <a:p>
            <a:r>
              <a:rPr lang="en-US" baseline="0" dirty="0" smtClean="0"/>
              <a:t>Bias is something that we need to watch when we approach the Biblical text.  The bias of culture, gender, religious background, theological position etc., can all form (and deform) our use of scripture in Christian Ethics.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A703283-9AC9-4AB6-BB8F-DC1870716914}" type="datetimeFigureOut">
              <a:rPr lang="en-US" smtClean="0"/>
              <a:pPr/>
              <a:t>9/30/10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A703283-9AC9-4AB6-BB8F-DC1870716914}" type="datetimeFigureOut">
              <a:rPr lang="en-US" smtClean="0"/>
              <a:pPr/>
              <a:t>9/30/10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A703283-9AC9-4AB6-BB8F-DC1870716914}" type="datetimeFigureOut">
              <a:rPr lang="en-US" smtClean="0"/>
              <a:pPr/>
              <a:t>9/30/10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342900"/>
            <a:ext cx="7772400" cy="1143000"/>
          </a:xfrm>
        </p:spPr>
        <p:txBody>
          <a:bodyPr/>
          <a:lstStyle/>
          <a:p>
            <a:r>
              <a:rPr lang="en-US" smtClean="0"/>
              <a:t>Click to edit Master title style</a:t>
            </a:r>
            <a:endParaRPr lang="en-ZA"/>
          </a:p>
        </p:txBody>
      </p:sp>
      <p:sp>
        <p:nvSpPr>
          <p:cNvPr id="3" name="ClipArt Placeholder 2"/>
          <p:cNvSpPr>
            <a:spLocks noGrp="1"/>
          </p:cNvSpPr>
          <p:nvPr>
            <p:ph type="clipArt" sz="half" idx="1"/>
          </p:nvPr>
        </p:nvSpPr>
        <p:spPr>
          <a:xfrm>
            <a:off x="685800" y="1981200"/>
            <a:ext cx="3810000" cy="4114800"/>
          </a:xfrm>
        </p:spPr>
        <p:txBody>
          <a:bodyPr/>
          <a:lstStyle/>
          <a:p>
            <a:endParaRPr lang="en-ZA"/>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fld id="{C002A7DC-6A77-41D6-879D-D56D23ADA62E}" type="slidenum">
              <a:rPr lang="en-ZA"/>
              <a:pPr/>
              <a:t>‹#›</a:t>
            </a:fld>
            <a:endParaRPr lang="en-ZA"/>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42900"/>
            <a:ext cx="8229600" cy="575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Slide Number Placeholder 2"/>
          <p:cNvSpPr>
            <a:spLocks noGrp="1"/>
          </p:cNvSpPr>
          <p:nvPr>
            <p:ph type="sldNum" sz="quarter" idx="10"/>
          </p:nvPr>
        </p:nvSpPr>
        <p:spPr>
          <a:xfrm>
            <a:off x="6553200" y="6248400"/>
            <a:ext cx="1905000" cy="457200"/>
          </a:xfrm>
        </p:spPr>
        <p:txBody>
          <a:bodyPr/>
          <a:lstStyle>
            <a:lvl1pPr>
              <a:defRPr/>
            </a:lvl1pPr>
          </a:lstStyle>
          <a:p>
            <a:fld id="{745A5364-DC5D-4685-9406-CEDA9C0478E4}" type="slidenum">
              <a:rPr lang="en-ZA"/>
              <a:pPr/>
              <a:t>‹#›</a:t>
            </a:fld>
            <a:endParaRPr lang="en-ZA"/>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A703283-9AC9-4AB6-BB8F-DC1870716914}" type="datetimeFigureOut">
              <a:rPr lang="en-US" smtClean="0"/>
              <a:pPr/>
              <a:t>9/30/10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03283-9AC9-4AB6-BB8F-DC1870716914}" type="datetimeFigureOut">
              <a:rPr lang="en-US" smtClean="0"/>
              <a:pPr/>
              <a:t>9/30/10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A703283-9AC9-4AB6-BB8F-DC1870716914}" type="datetimeFigureOut">
              <a:rPr lang="en-US" smtClean="0"/>
              <a:pPr/>
              <a:t>9/30/10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A703283-9AC9-4AB6-BB8F-DC1870716914}" type="datetimeFigureOut">
              <a:rPr lang="en-US" smtClean="0"/>
              <a:pPr/>
              <a:t>9/30/10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A703283-9AC9-4AB6-BB8F-DC1870716914}" type="datetimeFigureOut">
              <a:rPr lang="en-US" smtClean="0"/>
              <a:pPr/>
              <a:t>9/30/10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03283-9AC9-4AB6-BB8F-DC1870716914}" type="datetimeFigureOut">
              <a:rPr lang="en-US" smtClean="0"/>
              <a:pPr/>
              <a:t>9/30/10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03283-9AC9-4AB6-BB8F-DC1870716914}" type="datetimeFigureOut">
              <a:rPr lang="en-US" smtClean="0"/>
              <a:pPr/>
              <a:t>9/30/10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703283-9AC9-4AB6-BB8F-DC1870716914}" type="datetimeFigureOut">
              <a:rPr lang="en-US" smtClean="0"/>
              <a:pPr/>
              <a:t>9/30/10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9E5B090-7101-473C-A5E5-05BED8CA7BE8}"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03283-9AC9-4AB6-BB8F-DC1870716914}" type="datetimeFigureOut">
              <a:rPr lang="en-US" smtClean="0"/>
              <a:pPr/>
              <a:t>9/30/10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5B090-7101-473C-A5E5-05BED8CA7BE8}"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ionforster.com" TargetMode="External"/><Relationship Id="rId4" Type="http://schemas.openxmlformats.org/officeDocument/2006/relationships/hyperlink" Target="http://www.twitter.com/digitaldion" TargetMode="Externa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normAutofit fontScale="90000"/>
          </a:bodyPr>
          <a:lstStyle/>
          <a:p>
            <a:r>
              <a:rPr lang="en-US" b="1" dirty="0" smtClean="0"/>
              <a:t>Scripture and Ethics</a:t>
            </a:r>
            <a:r>
              <a:rPr lang="en-GB" dirty="0" smtClean="0"/>
              <a:t/>
            </a:r>
            <a:br>
              <a:rPr lang="en-GB" dirty="0" smtClean="0"/>
            </a:br>
            <a:r>
              <a:rPr lang="en-GB" dirty="0" smtClean="0"/>
              <a:t>(Lesson 1 – The Bible</a:t>
            </a:r>
            <a:r>
              <a:rPr lang="en-GB" dirty="0" smtClean="0"/>
              <a:t>)</a:t>
            </a:r>
            <a:br>
              <a:rPr lang="en-GB" dirty="0" smtClean="0"/>
            </a:br>
            <a:r>
              <a:rPr lang="en-GB" dirty="0" smtClean="0"/>
              <a:t/>
            </a:r>
            <a:br>
              <a:rPr lang="en-GB" dirty="0" smtClean="0"/>
            </a:br>
            <a:r>
              <a:rPr lang="en-GB" i="1" dirty="0" smtClean="0">
                <a:solidFill>
                  <a:schemeClr val="bg1">
                    <a:lumMod val="75000"/>
                  </a:schemeClr>
                </a:solidFill>
              </a:rPr>
              <a:t>Please see references and comments in the </a:t>
            </a:r>
            <a:r>
              <a:rPr lang="en-GB" i="1" dirty="0" err="1" smtClean="0">
                <a:solidFill>
                  <a:schemeClr val="bg1">
                    <a:lumMod val="75000"/>
                  </a:schemeClr>
                </a:solidFill>
              </a:rPr>
              <a:t>Powerpoint</a:t>
            </a:r>
            <a:r>
              <a:rPr lang="en-GB" i="1" dirty="0" smtClean="0">
                <a:solidFill>
                  <a:schemeClr val="bg1">
                    <a:lumMod val="75000"/>
                  </a:schemeClr>
                </a:solidFill>
              </a:rPr>
              <a:t> Notes</a:t>
            </a:r>
            <a:endParaRPr lang="en-GB" i="1" dirty="0">
              <a:solidFill>
                <a:schemeClr val="bg1">
                  <a:lumMod val="75000"/>
                </a:schemeClr>
              </a:solidFill>
            </a:endParaRPr>
          </a:p>
        </p:txBody>
      </p:sp>
      <p:sp>
        <p:nvSpPr>
          <p:cNvPr id="3" name="Subtitle 2"/>
          <p:cNvSpPr>
            <a:spLocks noGrp="1"/>
          </p:cNvSpPr>
          <p:nvPr>
            <p:ph type="subTitle" idx="1"/>
          </p:nvPr>
        </p:nvSpPr>
        <p:spPr>
          <a:xfrm>
            <a:off x="1371600" y="3886200"/>
            <a:ext cx="6400800" cy="2057400"/>
          </a:xfrm>
        </p:spPr>
        <p:txBody>
          <a:bodyPr>
            <a:normAutofit lnSpcReduction="10000"/>
          </a:bodyPr>
          <a:lstStyle/>
          <a:p>
            <a:r>
              <a:rPr lang="en-US" i="1" dirty="0" smtClean="0"/>
              <a:t>ST143 (2010)</a:t>
            </a:r>
          </a:p>
          <a:p>
            <a:r>
              <a:rPr lang="en-ZA" dirty="0" smtClean="0"/>
              <a:t>Dr Dion Forster</a:t>
            </a:r>
          </a:p>
          <a:p>
            <a:endParaRPr lang="en-ZA" dirty="0" smtClean="0"/>
          </a:p>
          <a:p>
            <a:r>
              <a:rPr lang="en-ZA" sz="1800" dirty="0" smtClean="0">
                <a:hlinkClick r:id="rId3"/>
              </a:rPr>
              <a:t>http://</a:t>
            </a:r>
            <a:r>
              <a:rPr lang="en-ZA" sz="1800" dirty="0" smtClean="0">
                <a:hlinkClick r:id="rId3"/>
              </a:rPr>
              <a:t>www.dionforster.com</a:t>
            </a:r>
            <a:r>
              <a:rPr lang="en-ZA" sz="1800" dirty="0" smtClean="0"/>
              <a:t> | Twitter </a:t>
            </a:r>
            <a:r>
              <a:rPr lang="en-ZA" sz="1800" dirty="0" smtClean="0">
                <a:hlinkClick r:id="rId4"/>
              </a:rPr>
              <a:t>@digitaldion</a:t>
            </a:r>
            <a:endParaRPr lang="en-ZA" sz="1800" dirty="0"/>
          </a:p>
        </p:txBody>
      </p:sp>
      <p:pic>
        <p:nvPicPr>
          <p:cNvPr id="4" name="Picture 3" descr="NUWE US LOGO"/>
          <p:cNvPicPr/>
          <p:nvPr/>
        </p:nvPicPr>
        <p:blipFill>
          <a:blip r:embed="rId5" cstate="print"/>
          <a:srcRect/>
          <a:stretch>
            <a:fillRect/>
          </a:stretch>
        </p:blipFill>
        <p:spPr bwMode="auto">
          <a:xfrm>
            <a:off x="3228975" y="5867400"/>
            <a:ext cx="2686050" cy="8120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98984956-4DCF-4CEF-9452-EFFD412557A2}" type="slidenum">
              <a:rPr lang="en-ZA"/>
              <a:pPr/>
              <a:t>10</a:t>
            </a:fld>
            <a:endParaRPr lang="en-ZA"/>
          </a:p>
        </p:txBody>
      </p:sp>
      <p:graphicFrame>
        <p:nvGraphicFramePr>
          <p:cNvPr id="455682" name="Object 2"/>
          <p:cNvGraphicFramePr>
            <a:graphicFrameLocks noChangeAspect="1"/>
          </p:cNvGraphicFramePr>
          <p:nvPr>
            <p:ph/>
          </p:nvPr>
        </p:nvGraphicFramePr>
        <p:xfrm>
          <a:off x="982663" y="1287463"/>
          <a:ext cx="7189787" cy="4932362"/>
        </p:xfrm>
        <a:graphic>
          <a:graphicData uri="http://schemas.openxmlformats.org/presentationml/2006/ole">
            <p:oleObj spid="_x0000_s2050" name="Photo Editor Photo" r:id="rId4" imgW="4580952" imgH="3142857" progId="">
              <p:embed/>
            </p:oleObj>
          </a:graphicData>
        </a:graphic>
      </p:graphicFrame>
      <p:sp>
        <p:nvSpPr>
          <p:cNvPr id="455683" name="Rectangle 3"/>
          <p:cNvSpPr>
            <a:spLocks noChangeArrowheads="1"/>
          </p:cNvSpPr>
          <p:nvPr/>
        </p:nvSpPr>
        <p:spPr bwMode="auto">
          <a:xfrm>
            <a:off x="841375" y="125413"/>
            <a:ext cx="7772400" cy="1143000"/>
          </a:xfrm>
          <a:prstGeom prst="rect">
            <a:avLst/>
          </a:prstGeom>
          <a:noFill/>
          <a:ln w="12700">
            <a:noFill/>
            <a:miter lim="800000"/>
            <a:headEnd/>
            <a:tailEnd/>
          </a:ln>
          <a:effectLst>
            <a:outerShdw dist="107763" dir="2700000" algn="ctr" rotWithShape="0">
              <a:schemeClr val="bg2"/>
            </a:outerShdw>
          </a:effectLst>
        </p:spPr>
        <p:txBody>
          <a:bodyPr lIns="90488" tIns="44450" rIns="90488" bIns="44450" anchor="ctr"/>
          <a:lstStyle/>
          <a:p>
            <a:pPr algn="r"/>
            <a:r>
              <a:rPr lang="en-US" sz="4800" i="1">
                <a:effectLst>
                  <a:outerShdw blurRad="38100" dist="38100" dir="2700000" algn="tl">
                    <a:srgbClr val="000000"/>
                  </a:outerShdw>
                </a:effectLst>
                <a:latin typeface="Book Antiqua" pitchFamily="18" charset="0"/>
              </a:rPr>
              <a:t>Peter’s projection ….</a:t>
            </a:r>
            <a:endParaRPr lang="en-GB" sz="4800" i="1">
              <a:effectLst>
                <a:outerShdw blurRad="38100" dist="38100" dir="2700000" algn="tl">
                  <a:srgbClr val="000000"/>
                </a:outerShdw>
              </a:effectLst>
              <a:latin typeface="Book Antiqua" pitchFamily="18" charset="0"/>
            </a:endParaRPr>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Where you </a:t>
            </a:r>
            <a:r>
              <a:rPr lang="en-ZA" i="1" dirty="0" smtClean="0"/>
              <a:t>come from </a:t>
            </a:r>
            <a:r>
              <a:rPr lang="en-ZA" dirty="0" smtClean="0"/>
              <a:t>matters… (context)</a:t>
            </a:r>
            <a:endParaRPr lang="en-ZA" dirty="0"/>
          </a:p>
        </p:txBody>
      </p:sp>
      <p:pic>
        <p:nvPicPr>
          <p:cNvPr id="5" name="Content Placeholder 4" descr="Screen shot 2010-01-27 at 8.41.58 AM.png"/>
          <p:cNvPicPr>
            <a:picLocks noGrp="1" noChangeAspect="1"/>
          </p:cNvPicPr>
          <p:nvPr>
            <p:ph idx="1"/>
          </p:nvPr>
        </p:nvPicPr>
        <p:blipFill>
          <a:blip r:embed="rId3"/>
          <a:srcRect l="-10100" r="-10100"/>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the reader</a:t>
            </a:r>
            <a:endParaRPr lang="en-ZA" dirty="0"/>
          </a:p>
        </p:txBody>
      </p:sp>
      <p:sp>
        <p:nvSpPr>
          <p:cNvPr id="3" name="Content Placeholder 2"/>
          <p:cNvSpPr>
            <a:spLocks noGrp="1"/>
          </p:cNvSpPr>
          <p:nvPr>
            <p:ph idx="1"/>
          </p:nvPr>
        </p:nvSpPr>
        <p:spPr/>
        <p:txBody>
          <a:bodyPr>
            <a:normAutofit/>
          </a:bodyPr>
          <a:lstStyle/>
          <a:p>
            <a:pPr marL="571500" indent="-514350">
              <a:buNone/>
            </a:pPr>
            <a:endParaRPr lang="en-ZA" i="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complexity of the Biblical text</a:t>
            </a:r>
            <a:endParaRPr lang="en-ZA" dirty="0"/>
          </a:p>
        </p:txBody>
      </p:sp>
      <p:sp>
        <p:nvSpPr>
          <p:cNvPr id="3" name="Content Placeholder 2"/>
          <p:cNvSpPr>
            <a:spLocks noGrp="1"/>
          </p:cNvSpPr>
          <p:nvPr>
            <p:ph idx="1"/>
          </p:nvPr>
        </p:nvSpPr>
        <p:spPr/>
        <p:txBody>
          <a:bodyPr>
            <a:normAutofit fontScale="85000" lnSpcReduction="10000"/>
          </a:bodyPr>
          <a:lstStyle/>
          <a:p>
            <a:pPr marL="571500" indent="-514350"/>
            <a:r>
              <a:rPr lang="en-ZA" dirty="0" smtClean="0"/>
              <a:t>Variety and complexity of material</a:t>
            </a:r>
          </a:p>
          <a:p>
            <a:pPr marL="571500" indent="-514350"/>
            <a:r>
              <a:rPr lang="en-ZA" i="1" dirty="0" smtClean="0"/>
              <a:t>Genre</a:t>
            </a:r>
            <a:r>
              <a:rPr lang="en-ZA" dirty="0" smtClean="0"/>
              <a:t> (Text book, or poem!?)</a:t>
            </a:r>
          </a:p>
          <a:p>
            <a:pPr marL="571500" indent="-514350"/>
            <a:r>
              <a:rPr lang="en-US" dirty="0" smtClean="0"/>
              <a:t>“The Bible is a profoundly problematical collection of books in many senses – religious, cultural, political, intellectual, moral, ethical and aesthetic...” (</a:t>
            </a:r>
            <a:r>
              <a:rPr lang="en-US" dirty="0" err="1" smtClean="0"/>
              <a:t>Carrol</a:t>
            </a:r>
            <a:r>
              <a:rPr lang="en-US" dirty="0" smtClean="0"/>
              <a:t> in Botha 1994:37) </a:t>
            </a:r>
          </a:p>
          <a:p>
            <a:pPr marL="571500" indent="-514350"/>
            <a:r>
              <a:rPr lang="en-US" dirty="0" smtClean="0"/>
              <a:t>Botha … “there is no such thing as ‘the Bible’” (1994:37)</a:t>
            </a:r>
          </a:p>
          <a:p>
            <a:pPr marL="571500" indent="-514350"/>
            <a:r>
              <a:rPr lang="en-US" dirty="0" smtClean="0"/>
              <a:t>Does the Bible always ‘say the same things?’</a:t>
            </a:r>
          </a:p>
          <a:p>
            <a:pPr marL="571500" indent="-514350"/>
            <a:r>
              <a:rPr lang="en-US" dirty="0" smtClean="0"/>
              <a:t>Yes, BUT in different ways and with </a:t>
            </a:r>
            <a:r>
              <a:rPr lang="en-US" smtClean="0"/>
              <a:t>different voices.</a:t>
            </a:r>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The interpretation of the Bible in relation to ethical issues</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Context is important…</a:t>
            </a:r>
          </a:p>
          <a:p>
            <a:pPr marL="571500" indent="-514350"/>
            <a:r>
              <a:rPr lang="en-ZA" dirty="0" smtClean="0"/>
              <a:t>What about issues that are not specifically mentioned in the Bible?</a:t>
            </a:r>
          </a:p>
          <a:p>
            <a:pPr marL="571500" indent="-514350"/>
            <a:r>
              <a:rPr lang="en-ZA" dirty="0" smtClean="0"/>
              <a:t>What if an issue is SIMILAR, but NOT THE SAME? (e.g. Apartheid and Romans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role of interpreters of the Bible</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Why do we use the Bible in ethics?</a:t>
            </a:r>
          </a:p>
          <a:p>
            <a:pPr marL="571500" indent="-514350"/>
            <a:r>
              <a:rPr lang="en-ZA" dirty="0" smtClean="0"/>
              <a:t>What is our role and responsibility in using the Bible in Christian ethics?</a:t>
            </a:r>
          </a:p>
          <a:p>
            <a:pPr marL="971550" lvl="1" indent="-514350"/>
            <a:r>
              <a:rPr lang="en-ZA" dirty="0" smtClean="0"/>
              <a:t>My role</a:t>
            </a:r>
          </a:p>
          <a:p>
            <a:pPr marL="971550" lvl="1" indent="-514350"/>
            <a:r>
              <a:rPr lang="en-ZA" dirty="0" smtClean="0"/>
              <a:t>My responsibility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It may be easier than you think!</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Tomorrow we’ll consider an application of the Bible in ethics:  the Bible and homosexuality.</a:t>
            </a:r>
          </a:p>
          <a:p>
            <a:pPr marL="571500" indent="-514350"/>
            <a:r>
              <a:rPr lang="en-ZA" dirty="0" smtClean="0"/>
              <a:t>Please prepare by finding clear texts that deal with homosexuality in the Bible.</a:t>
            </a:r>
          </a:p>
          <a:p>
            <a:pPr marL="571500" indent="-514350"/>
            <a:r>
              <a:rPr lang="en-ZA" dirty="0" smtClean="0"/>
              <a:t>Come with an open heart and a prayerful mind!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normAutofit/>
          </a:bodyPr>
          <a:lstStyle/>
          <a:p>
            <a:pPr marL="571500" indent="-514350"/>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Scripture and ethics</a:t>
            </a:r>
            <a:r>
              <a:rPr lang="en-GB" dirty="0" smtClean="0"/>
              <a:t/>
            </a:r>
            <a:br>
              <a:rPr lang="en-GB" dirty="0" smtClean="0"/>
            </a:br>
            <a:r>
              <a:rPr lang="en-GB" dirty="0" smtClean="0"/>
              <a:t>Lesson 2:</a:t>
            </a:r>
            <a:br>
              <a:rPr lang="en-GB" dirty="0" smtClean="0"/>
            </a:br>
            <a:r>
              <a:rPr lang="en-GB" dirty="0" smtClean="0"/>
              <a:t>A topical example: The Bible and homosexuality</a:t>
            </a:r>
            <a:br>
              <a:rPr lang="en-GB" dirty="0" smtClean="0"/>
            </a:br>
            <a:endParaRPr lang="en-GB" dirty="0"/>
          </a:p>
        </p:txBody>
      </p:sp>
      <p:sp>
        <p:nvSpPr>
          <p:cNvPr id="3" name="Subtitle 2"/>
          <p:cNvSpPr>
            <a:spLocks noGrp="1"/>
          </p:cNvSpPr>
          <p:nvPr>
            <p:ph type="subTitle" idx="1"/>
          </p:nvPr>
        </p:nvSpPr>
        <p:spPr>
          <a:xfrm>
            <a:off x="1371600" y="3886200"/>
            <a:ext cx="6400800" cy="2057400"/>
          </a:xfrm>
        </p:spPr>
        <p:txBody>
          <a:bodyPr>
            <a:normAutofit lnSpcReduction="10000"/>
          </a:bodyPr>
          <a:lstStyle/>
          <a:p>
            <a:r>
              <a:rPr lang="en-US" i="1" dirty="0" smtClean="0"/>
              <a:t>ST143 (2010)</a:t>
            </a:r>
          </a:p>
          <a:p>
            <a:r>
              <a:rPr lang="en-ZA" dirty="0" smtClean="0"/>
              <a:t>Dr Dion Forster</a:t>
            </a:r>
          </a:p>
          <a:p>
            <a:endParaRPr lang="en-ZA" dirty="0" smtClean="0"/>
          </a:p>
          <a:p>
            <a:r>
              <a:rPr lang="en-ZA" sz="1800" dirty="0" smtClean="0"/>
              <a:t>http://www.dionforster.com</a:t>
            </a:r>
            <a:endParaRPr lang="en-ZA" sz="1800" dirty="0"/>
          </a:p>
        </p:txBody>
      </p:sp>
      <p:pic>
        <p:nvPicPr>
          <p:cNvPr id="4" name="Picture 3" descr="NUWE US LOGO"/>
          <p:cNvPicPr/>
          <p:nvPr/>
        </p:nvPicPr>
        <p:blipFill>
          <a:blip r:embed="rId3" cstate="print"/>
          <a:srcRect/>
          <a:stretch>
            <a:fillRect/>
          </a:stretch>
        </p:blipFill>
        <p:spPr bwMode="auto">
          <a:xfrm>
            <a:off x="3228975" y="5867400"/>
            <a:ext cx="2686050" cy="8120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 quick recap	</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The Bible has clear input on moral issues.</a:t>
            </a:r>
          </a:p>
          <a:p>
            <a:pPr marL="571500" indent="-514350"/>
            <a:r>
              <a:rPr lang="en-ZA" dirty="0" smtClean="0"/>
              <a:t>Most often, however, we shall deal with ‘ethical dilemmas’</a:t>
            </a:r>
          </a:p>
          <a:p>
            <a:pPr marL="571500" indent="-514350"/>
            <a:r>
              <a:rPr lang="en-ZA" dirty="0" smtClean="0"/>
              <a:t>What did the young man do?</a:t>
            </a:r>
          </a:p>
          <a:p>
            <a:pPr marL="571500" indent="-514350"/>
            <a:r>
              <a:rPr lang="en-ZA" dirty="0" smtClean="0"/>
              <a:t>‘Sometimes dissobedience to a verse can mean obedience to the whole Bible’!</a:t>
            </a:r>
          </a:p>
          <a:p>
            <a:pPr marL="571500" indent="-514350"/>
            <a:r>
              <a:rPr lang="en-ZA" dirty="0" smtClean="0"/>
              <a:t>If this is true, how can we use the Bible </a:t>
            </a:r>
            <a:r>
              <a:rPr lang="en-ZA" i="1" dirty="0" smtClean="0"/>
              <a:t>responsibly</a:t>
            </a:r>
            <a:r>
              <a:rPr lang="en-ZA" dirty="0" smtClean="0"/>
              <a:t> in Christian ethics?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 – a reminder</a:t>
            </a:r>
            <a:endParaRPr lang="en-ZA" dirty="0"/>
          </a:p>
        </p:txBody>
      </p:sp>
      <p:sp>
        <p:nvSpPr>
          <p:cNvPr id="3" name="Content Placeholder 2"/>
          <p:cNvSpPr>
            <a:spLocks noGrp="1"/>
          </p:cNvSpPr>
          <p:nvPr>
            <p:ph idx="1"/>
          </p:nvPr>
        </p:nvSpPr>
        <p:spPr/>
        <p:txBody>
          <a:bodyPr/>
          <a:lstStyle/>
          <a:p>
            <a:r>
              <a:rPr lang="en-ZA" dirty="0" smtClean="0"/>
              <a:t>Ethics in 3 parts</a:t>
            </a:r>
          </a:p>
          <a:p>
            <a:pPr marL="971550" lvl="1" indent="-514350">
              <a:buAutoNum type="arabicParenR"/>
            </a:pPr>
            <a:r>
              <a:rPr lang="en-ZA" dirty="0" smtClean="0"/>
              <a:t>Deciding what IS an ethical problem, and what is NOT an ethical problem?</a:t>
            </a:r>
          </a:p>
          <a:p>
            <a:pPr marL="971550" lvl="1" indent="-514350">
              <a:buAutoNum type="arabicParenR"/>
            </a:pPr>
            <a:r>
              <a:rPr lang="en-ZA" dirty="0" smtClean="0"/>
              <a:t>Am I dealing with a </a:t>
            </a:r>
            <a:r>
              <a:rPr lang="en-ZA" b="1" dirty="0" smtClean="0"/>
              <a:t>moral problem</a:t>
            </a:r>
            <a:r>
              <a:rPr lang="en-ZA" dirty="0" smtClean="0"/>
              <a:t>? (e.g. murder)</a:t>
            </a:r>
          </a:p>
          <a:p>
            <a:pPr marL="971550" lvl="1" indent="-514350">
              <a:buAutoNum type="arabicParenR"/>
            </a:pPr>
            <a:r>
              <a:rPr lang="en-ZA" dirty="0" smtClean="0"/>
              <a:t>Am I dealing with an </a:t>
            </a:r>
            <a:r>
              <a:rPr lang="en-ZA" b="1" dirty="0" smtClean="0"/>
              <a:t>ethical dilemma</a:t>
            </a:r>
            <a:r>
              <a:rPr lang="en-ZA" dirty="0" smtClean="0"/>
              <a:t>? (e.g. killing in self defence)</a:t>
            </a:r>
            <a:endParaRPr lang="en-Z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Reading the same bible and reaching different ethical conclusions.</a:t>
            </a:r>
          </a:p>
          <a:p>
            <a:pPr marL="571500" indent="-514350"/>
            <a:r>
              <a:rPr lang="en-ZA" dirty="0" smtClean="0"/>
              <a:t>Why?</a:t>
            </a:r>
          </a:p>
          <a:p>
            <a:pPr marL="571500" indent="-514350"/>
            <a:r>
              <a:rPr lang="en-ZA" dirty="0" smtClean="0"/>
              <a:t>Biblical interpretation!!!!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p:txBody>
          <a:bodyPr>
            <a:normAutofit fontScale="92500" lnSpcReduction="20000"/>
          </a:bodyPr>
          <a:lstStyle/>
          <a:p>
            <a:pPr marL="571500" indent="-514350"/>
            <a:r>
              <a:rPr lang="en-ZA" dirty="0" smtClean="0"/>
              <a:t>Dr Laura Schlessinger…</a:t>
            </a:r>
          </a:p>
          <a:p>
            <a:pPr marL="571500" indent="-514350"/>
            <a:r>
              <a:rPr lang="en-GB" i="1" dirty="0" smtClean="0"/>
              <a:t>2. I would sometimes like to sell my idle daughter into slavery, as sanctioned in Exodus 21:7. In this day and age, what do you think would be a fair price for her? </a:t>
            </a:r>
          </a:p>
          <a:p>
            <a:pPr marL="571500" indent="-514350"/>
            <a:r>
              <a:rPr lang="en-GB" i="1" dirty="0" smtClean="0"/>
              <a:t>4. Lev. 25:44 states that I may indeed possess slaves, both male and female, provided they are purchased from </a:t>
            </a:r>
            <a:r>
              <a:rPr lang="en-GB" i="1" dirty="0" err="1" smtClean="0"/>
              <a:t>neighboring</a:t>
            </a:r>
            <a:r>
              <a:rPr lang="en-GB" i="1" dirty="0" smtClean="0"/>
              <a:t> nations. A friend of mine claims that this applies to Mexicans, but not Canadians. Can you clarify? Why can't I own Canadians?</a:t>
            </a:r>
            <a:endParaRPr lang="en-GB" dirty="0" smtClean="0"/>
          </a:p>
          <a:p>
            <a:pPr marL="571500" indent="-514350"/>
            <a:endParaRPr lang="en-GB" dirty="0" smtClean="0"/>
          </a:p>
          <a:p>
            <a:pPr marL="571500" indent="-514350"/>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p:txBody>
          <a:bodyPr>
            <a:normAutofit lnSpcReduction="10000"/>
          </a:bodyPr>
          <a:lstStyle/>
          <a:p>
            <a:pPr marL="571500" indent="-514350"/>
            <a:r>
              <a:rPr lang="en-ZA" dirty="0" smtClean="0"/>
              <a:t>Dr Laura Schlessinger…</a:t>
            </a:r>
            <a:endParaRPr lang="en-GB" dirty="0" smtClean="0"/>
          </a:p>
          <a:p>
            <a:r>
              <a:rPr lang="en-GB" i="1" dirty="0" smtClean="0"/>
              <a:t>5. I have a </a:t>
            </a:r>
            <a:r>
              <a:rPr lang="en-GB" i="1" dirty="0" err="1" smtClean="0"/>
              <a:t>neighbor</a:t>
            </a:r>
            <a:r>
              <a:rPr lang="en-GB" i="1" dirty="0" smtClean="0"/>
              <a:t> who insists on working on the Sabbath. Exodus 35:2 clearly states he should be put to death. Am I morally obligated to kill him myself? Or, can I hare someone else to do the dirty work for me?</a:t>
            </a:r>
            <a:endParaRPr lang="en-GB" dirty="0" smtClean="0"/>
          </a:p>
          <a:p>
            <a:r>
              <a:rPr lang="en-GB" i="1" dirty="0" smtClean="0"/>
              <a:t>9. I know from Lev. 11:6-8 that touching the skin of a dead pig makes me unclean, but may I still play Rugby if I wear gloves?</a:t>
            </a:r>
            <a:endParaRPr lang="en-GB" dirty="0" smtClean="0"/>
          </a:p>
          <a:p>
            <a:pPr marL="571500" indent="-514350"/>
            <a:endParaRPr lang="en-GB" dirty="0" smtClean="0"/>
          </a:p>
          <a:p>
            <a:pPr marL="571500" indent="-514350"/>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p:txBody>
          <a:bodyPr>
            <a:normAutofit fontScale="85000" lnSpcReduction="20000"/>
          </a:bodyPr>
          <a:lstStyle/>
          <a:p>
            <a:pPr marL="571500" indent="-514350"/>
            <a:r>
              <a:rPr lang="en-ZA" dirty="0" smtClean="0"/>
              <a:t>Dr Laura Schlessinger…</a:t>
            </a:r>
          </a:p>
          <a:p>
            <a:pPr marL="571500" indent="-514350"/>
            <a:r>
              <a:rPr lang="en-ZA" dirty="0" smtClean="0"/>
              <a:t>AND FINALLY! </a:t>
            </a:r>
          </a:p>
          <a:p>
            <a:r>
              <a:rPr lang="en-GB" i="1" dirty="0" smtClean="0"/>
              <a:t>10. My uncle has a farm. He violates Lev. 19:19 by planting two different crops in the same field, as does his wife by wearing  garments made of two different kinds of thread (cotton/polyester blend). He also tends to curse and blaspheme a lot. Is it really necessary that we go to all the trouble of getting the whole town together to stone them? - Lev.24:10-16. Couldn't we   just burn them to death at a private family affair like we do with people who sleep with their in-laws? (Lev. 20:14)?</a:t>
            </a:r>
            <a:endParaRPr lang="en-GB" dirty="0" smtClean="0"/>
          </a:p>
          <a:p>
            <a:pPr marL="571500" indent="-514350">
              <a:buNone/>
            </a:pPr>
            <a:endParaRPr lang="en-GB" dirty="0" smtClean="0"/>
          </a:p>
          <a:p>
            <a:pPr marL="571500" indent="-514350"/>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careful how you use the Bible!</a:t>
            </a:r>
            <a:endParaRPr lang="en-US" dirty="0"/>
          </a:p>
        </p:txBody>
      </p:sp>
      <p:sp>
        <p:nvSpPr>
          <p:cNvPr id="3" name="Content Placeholder 2"/>
          <p:cNvSpPr>
            <a:spLocks noGrp="1"/>
          </p:cNvSpPr>
          <p:nvPr>
            <p:ph idx="1"/>
          </p:nvPr>
        </p:nvSpPr>
        <p:spPr>
          <a:xfrm>
            <a:off x="4572000" y="1417638"/>
            <a:ext cx="4114800" cy="4525963"/>
          </a:xfrm>
        </p:spPr>
        <p:txBody>
          <a:bodyPr>
            <a:normAutofit/>
          </a:bodyPr>
          <a:lstStyle/>
          <a:p>
            <a:r>
              <a:rPr lang="en-US" i="1" dirty="0" smtClean="0"/>
              <a:t>A J Jacobs – ‘The year of living Biblically’ </a:t>
            </a:r>
            <a:endParaRPr lang="en-US" i="1" dirty="0"/>
          </a:p>
        </p:txBody>
      </p:sp>
      <p:pic>
        <p:nvPicPr>
          <p:cNvPr id="4" name="Picture 3" descr="jacobs.png"/>
          <p:cNvPicPr>
            <a:picLocks noChangeAspect="1"/>
          </p:cNvPicPr>
          <p:nvPr/>
        </p:nvPicPr>
        <p:blipFill>
          <a:blip r:embed="rId3"/>
          <a:stretch>
            <a:fillRect/>
          </a:stretch>
        </p:blipFill>
        <p:spPr>
          <a:xfrm rot="20850939">
            <a:off x="457199" y="2124472"/>
            <a:ext cx="4178300" cy="3632200"/>
          </a:xfrm>
          <a:prstGeom prst="rect">
            <a:avLst/>
          </a:prstGeom>
        </p:spPr>
      </p:pic>
      <p:pic>
        <p:nvPicPr>
          <p:cNvPr id="5" name="Picture 4" descr="ajjacobs shepherd.jpg"/>
          <p:cNvPicPr>
            <a:picLocks noChangeAspect="1"/>
          </p:cNvPicPr>
          <p:nvPr/>
        </p:nvPicPr>
        <p:blipFill>
          <a:blip r:embed="rId4"/>
          <a:stretch>
            <a:fillRect/>
          </a:stretch>
        </p:blipFill>
        <p:spPr>
          <a:xfrm>
            <a:off x="5356225" y="2622049"/>
            <a:ext cx="2559050" cy="35433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a:xfrm>
            <a:off x="457200" y="1371600"/>
            <a:ext cx="8229600" cy="5486400"/>
          </a:xfrm>
        </p:spPr>
        <p:txBody>
          <a:bodyPr>
            <a:normAutofit fontScale="92500" lnSpcReduction="20000"/>
          </a:bodyPr>
          <a:lstStyle/>
          <a:p>
            <a:pPr marL="571500" indent="-514350"/>
            <a:r>
              <a:rPr lang="en-ZA" dirty="0" smtClean="0"/>
              <a:t>What is CLEAR is that we already choose to accept some texts as eternally binding, and others as culturally or historically innapropriate.</a:t>
            </a:r>
          </a:p>
          <a:p>
            <a:pPr marL="571500" indent="-514350"/>
            <a:r>
              <a:rPr lang="en-ZA" dirty="0" smtClean="0"/>
              <a:t>Research in 2004 – ‘What does the Bible command the Church to do in relation to persons of a homosexual orientation?’</a:t>
            </a:r>
          </a:p>
          <a:p>
            <a:pPr marL="571500" indent="-514350"/>
            <a:r>
              <a:rPr lang="en-ZA" dirty="0" smtClean="0"/>
              <a:t>‘Proof texting’ can be dangerous…</a:t>
            </a:r>
          </a:p>
          <a:p>
            <a:pPr marL="571500" indent="-514350"/>
            <a:r>
              <a:rPr lang="en-GB" dirty="0" smtClean="0"/>
              <a:t>BOTH sides said, ‘The Bible is clear…’ (for AND against!)</a:t>
            </a:r>
          </a:p>
          <a:p>
            <a:pPr marL="571500" indent="-514350"/>
            <a:r>
              <a:rPr lang="en-GB" dirty="0" smtClean="0"/>
              <a:t>They just used different verses!</a:t>
            </a:r>
          </a:p>
          <a:p>
            <a:pPr marL="571500" indent="-514350"/>
            <a:r>
              <a:rPr lang="en-GB" dirty="0" smtClean="0"/>
              <a:t>BOTH suffered from the same problems – poor use of scripture, and blindness to their own bias. (‘Telling’ the Bible, rather than ‘listening’)</a:t>
            </a:r>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4 Basic views on Christianity and homosexuality (from a Biblical perspective – James Nelson)</a:t>
            </a:r>
          </a:p>
          <a:p>
            <a:pPr marL="971550" lvl="1" indent="-514350"/>
            <a:r>
              <a:rPr lang="en-ZA" dirty="0" smtClean="0"/>
              <a:t>Punitive rejective</a:t>
            </a:r>
          </a:p>
          <a:p>
            <a:pPr marL="971550" lvl="1" indent="-514350"/>
            <a:r>
              <a:rPr lang="en-ZA" dirty="0" smtClean="0"/>
              <a:t>Non-punitive rejective</a:t>
            </a:r>
          </a:p>
          <a:p>
            <a:pPr marL="971550" lvl="1" indent="-514350"/>
            <a:r>
              <a:rPr lang="en-ZA" dirty="0" smtClean="0"/>
              <a:t>Qualified acceptance</a:t>
            </a:r>
          </a:p>
          <a:p>
            <a:pPr marL="971550" lvl="1" indent="-514350"/>
            <a:r>
              <a:rPr lang="en-ZA" dirty="0" smtClean="0"/>
              <a:t>Full acceptance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Most common texts used against accepting or affirming persons with a same sex orientation:  </a:t>
            </a:r>
          </a:p>
          <a:p>
            <a:pPr marL="571500" indent="-514350"/>
            <a:r>
              <a:rPr lang="en-US" dirty="0" smtClean="0"/>
              <a:t>Genesis 19:1-29; Leviticus 18:22 and 20:13; Deuteronomy 23:17-18; Judges 19-21; Romans 1:18-32; 1 Corinthians 6:9-11 and 1 Timothy 1:10 (some also use 2 Peter 2:4-10 and Jude 6-7).</a:t>
            </a:r>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Examine a text: </a:t>
            </a:r>
            <a:r>
              <a:rPr lang="en-ZA" sz="2400" i="1" dirty="0" smtClean="0"/>
              <a:t>(please see notes for another example using Romans 1)</a:t>
            </a:r>
            <a:endParaRPr lang="en-ZA" i="1" dirty="0" smtClean="0"/>
          </a:p>
          <a:p>
            <a:pPr marL="571500" indent="-514350"/>
            <a:r>
              <a:rPr lang="en-ZA" dirty="0" smtClean="0"/>
              <a:t>Gen 19:1-29</a:t>
            </a:r>
          </a:p>
          <a:p>
            <a:pPr marL="571500" indent="-514350"/>
            <a:r>
              <a:rPr lang="en-ZA" dirty="0" smtClean="0"/>
              <a:t>“Where are the men who came to you tonight? Bring them to us, that we may </a:t>
            </a:r>
            <a:r>
              <a:rPr lang="en-ZA" i="1" dirty="0" smtClean="0"/>
              <a:t>know</a:t>
            </a:r>
            <a:r>
              <a:rPr lang="en-ZA" dirty="0" smtClean="0"/>
              <a:t> [yadah -       ]them” Gen 19:5.</a:t>
            </a:r>
          </a:p>
          <a:p>
            <a:pPr marL="571500" indent="-514350"/>
            <a:r>
              <a:rPr lang="en-ZA" dirty="0" smtClean="0"/>
              <a:t>Homosexual rape – de masculating an enemy</a:t>
            </a:r>
          </a:p>
        </p:txBody>
      </p:sp>
      <p:pic>
        <p:nvPicPr>
          <p:cNvPr id="4" name="Picture 3" descr="Screen shot 2010-01-29 at 10.09.44 AM.png"/>
          <p:cNvPicPr>
            <a:picLocks noChangeAspect="1"/>
          </p:cNvPicPr>
          <p:nvPr/>
        </p:nvPicPr>
        <p:blipFill>
          <a:blip r:embed="rId3"/>
          <a:stretch>
            <a:fillRect/>
          </a:stretch>
        </p:blipFill>
        <p:spPr>
          <a:xfrm>
            <a:off x="2514600" y="4267200"/>
            <a:ext cx="533400" cy="3200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p:txBody>
          <a:bodyPr>
            <a:normAutofit fontScale="70000" lnSpcReduction="20000"/>
          </a:bodyPr>
          <a:lstStyle/>
          <a:p>
            <a:pPr marL="571500" indent="-514350"/>
            <a:r>
              <a:rPr lang="en-ZA" dirty="0" smtClean="0"/>
              <a:t>Examine the text:</a:t>
            </a:r>
          </a:p>
          <a:p>
            <a:pPr marL="571500" indent="-514350"/>
            <a:r>
              <a:rPr lang="en-ZA" dirty="0" smtClean="0"/>
              <a:t>Gen 19:1-29</a:t>
            </a:r>
          </a:p>
          <a:p>
            <a:pPr marL="571500" indent="-514350"/>
            <a:r>
              <a:rPr lang="en-US" dirty="0" smtClean="0"/>
              <a:t>“The two passages most frequently quoted regarding homosexuality (Genesis 19:1-14 and Judges 19:16-30) are concerned not with homosexual intercourse by consent, but with homosexual rape. What is condemned is the abominable treatment of guests who would have expected to receive the hospitality customarily offered in early Semitic societies. The accounts have nothing to say about the legitimacy of homosexual intercourse by consent, and indeed suggest that this was unusual. They rather describe the attempts of rapists to use force against visitors to satisfy their sexual urge. It is unfortunately misleading that sodomy gets its name from the Genesis story, which for many centuries was not connected specifically with homosexual </a:t>
            </a:r>
            <a:r>
              <a:rPr lang="en-US" dirty="0" err="1" smtClean="0"/>
              <a:t>behaviour</a:t>
            </a:r>
            <a:r>
              <a:rPr lang="en-US" dirty="0" smtClean="0"/>
              <a:t>.” (</a:t>
            </a:r>
            <a:r>
              <a:rPr lang="en-US" dirty="0" err="1" smtClean="0"/>
              <a:t>Suggit</a:t>
            </a:r>
            <a:r>
              <a:rPr lang="en-US" dirty="0" smtClean="0"/>
              <a:t> 1996:231)</a:t>
            </a:r>
            <a:endParaRPr lang="en-Z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 – a reminder</a:t>
            </a:r>
            <a:endParaRPr lang="en-ZA" dirty="0"/>
          </a:p>
        </p:txBody>
      </p:sp>
      <p:sp>
        <p:nvSpPr>
          <p:cNvPr id="3" name="Content Placeholder 2"/>
          <p:cNvSpPr>
            <a:spLocks noGrp="1"/>
          </p:cNvSpPr>
          <p:nvPr>
            <p:ph idx="1"/>
          </p:nvPr>
        </p:nvSpPr>
        <p:spPr/>
        <p:txBody>
          <a:bodyPr/>
          <a:lstStyle/>
          <a:p>
            <a:r>
              <a:rPr lang="en-ZA" dirty="0" smtClean="0"/>
              <a:t>The complexity of ethical dilemmas</a:t>
            </a:r>
          </a:p>
          <a:p>
            <a:pPr marL="971550" lvl="1" indent="-514350">
              <a:buNone/>
            </a:pPr>
            <a:endParaRPr lang="en-ZA" dirty="0"/>
          </a:p>
          <a:p>
            <a:pPr marL="971550" lvl="1" indent="-514350">
              <a:buNone/>
            </a:pPr>
            <a:r>
              <a:rPr lang="en-ZA" dirty="0" smtClean="0"/>
              <a:t>An ethical dilemma is complex:</a:t>
            </a:r>
          </a:p>
          <a:p>
            <a:pPr marL="971550" lvl="1" indent="-514350">
              <a:buNone/>
            </a:pPr>
            <a:r>
              <a:rPr lang="en-ZA" dirty="0" smtClean="0"/>
              <a:t>Neither ENTIRELY good OR bad</a:t>
            </a:r>
          </a:p>
          <a:p>
            <a:pPr marL="971550" lvl="1" indent="-514350">
              <a:buNone/>
            </a:pPr>
            <a:endParaRPr lang="en-ZA" dirty="0"/>
          </a:p>
          <a:p>
            <a:pPr marL="971550" lvl="1" indent="-514350">
              <a:buNone/>
            </a:pPr>
            <a:endParaRPr lang="en-ZA" dirty="0" smtClean="0"/>
          </a:p>
        </p:txBody>
      </p:sp>
      <p:sp>
        <p:nvSpPr>
          <p:cNvPr id="4" name="Rectangle 3"/>
          <p:cNvSpPr/>
          <p:nvPr/>
        </p:nvSpPr>
        <p:spPr>
          <a:xfrm>
            <a:off x="857224" y="3714752"/>
            <a:ext cx="7572428"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p:cNvCxnSpPr>
            <a:stCxn id="4" idx="0"/>
            <a:endCxn id="4" idx="2"/>
          </p:cNvCxnSpPr>
          <p:nvPr/>
        </p:nvCxnSpPr>
        <p:spPr>
          <a:xfrm rot="16200000" flipH="1">
            <a:off x="3464711" y="4893479"/>
            <a:ext cx="2357454" cy="0"/>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071538" y="4071942"/>
            <a:ext cx="3214710" cy="1107996"/>
          </a:xfrm>
          <a:prstGeom prst="rect">
            <a:avLst/>
          </a:prstGeom>
          <a:noFill/>
        </p:spPr>
        <p:txBody>
          <a:bodyPr wrap="square" rtlCol="0">
            <a:spAutoFit/>
          </a:bodyPr>
          <a:lstStyle/>
          <a:p>
            <a:pPr algn="ctr"/>
            <a:r>
              <a:rPr lang="en-ZA" sz="6600" dirty="0" smtClean="0"/>
              <a:t>GOOD</a:t>
            </a:r>
            <a:endParaRPr lang="en-ZA" sz="6600" dirty="0"/>
          </a:p>
        </p:txBody>
      </p:sp>
      <p:sp>
        <p:nvSpPr>
          <p:cNvPr id="8" name="TextBox 7"/>
          <p:cNvSpPr txBox="1"/>
          <p:nvPr/>
        </p:nvSpPr>
        <p:spPr>
          <a:xfrm>
            <a:off x="4714876" y="4143380"/>
            <a:ext cx="3214710" cy="1107996"/>
          </a:xfrm>
          <a:prstGeom prst="rect">
            <a:avLst/>
          </a:prstGeom>
          <a:noFill/>
        </p:spPr>
        <p:txBody>
          <a:bodyPr wrap="square" rtlCol="0">
            <a:spAutoFit/>
          </a:bodyPr>
          <a:lstStyle/>
          <a:p>
            <a:pPr algn="ctr"/>
            <a:r>
              <a:rPr lang="en-ZA" sz="6600" dirty="0" smtClean="0"/>
              <a:t>BAD</a:t>
            </a:r>
            <a:endParaRPr lang="en-ZA" sz="6600" dirty="0"/>
          </a:p>
        </p:txBody>
      </p:sp>
      <p:sp>
        <p:nvSpPr>
          <p:cNvPr id="9" name="Rectangle 8"/>
          <p:cNvSpPr/>
          <p:nvPr/>
        </p:nvSpPr>
        <p:spPr>
          <a:xfrm>
            <a:off x="2428860" y="5214950"/>
            <a:ext cx="4357718"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3214678" y="5286388"/>
            <a:ext cx="2847996" cy="646331"/>
          </a:xfrm>
          <a:prstGeom prst="rect">
            <a:avLst/>
          </a:prstGeom>
          <a:noFill/>
        </p:spPr>
        <p:txBody>
          <a:bodyPr wrap="square" rtlCol="0">
            <a:spAutoFit/>
          </a:bodyPr>
          <a:lstStyle/>
          <a:p>
            <a:pPr algn="ctr"/>
            <a:r>
              <a:rPr lang="en-ZA" sz="3600" dirty="0" smtClean="0"/>
              <a:t>Good and bad</a:t>
            </a:r>
            <a:endParaRPr lang="en-ZA"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Bible and homosexuality</a:t>
            </a:r>
            <a:endParaRPr lang="en-ZA" dirty="0"/>
          </a:p>
        </p:txBody>
      </p:sp>
      <p:sp>
        <p:nvSpPr>
          <p:cNvPr id="3" name="Content Placeholder 2"/>
          <p:cNvSpPr>
            <a:spLocks noGrp="1"/>
          </p:cNvSpPr>
          <p:nvPr>
            <p:ph idx="1"/>
          </p:nvPr>
        </p:nvSpPr>
        <p:spPr/>
        <p:txBody>
          <a:bodyPr>
            <a:normAutofit fontScale="85000" lnSpcReduction="20000"/>
          </a:bodyPr>
          <a:lstStyle/>
          <a:p>
            <a:pPr marL="571500" indent="-514350"/>
            <a:r>
              <a:rPr lang="en-ZA" dirty="0" smtClean="0"/>
              <a:t>“Despite the complexities outlined…, we must not forget that there are common theological and ethical strands that run throughout the whole message of the Bible….  When one considers these passages together one can still discern common insights on human sexuality and morality for sexual behaviour.  Among these values are respect for one’s own body and the bodies of others, freedom from lust, not engaging in sexual acts that are abusive or demeaning of other persons, not using sex as a weapon or punishment and ensuring that love and trust are central values in human sexuality” (Forster in Bentley, Kretzschmar and van Niekerk 2009:139)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Some approaches to the Bible in ethics</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The Bible as a book of laws</a:t>
            </a:r>
          </a:p>
          <a:p>
            <a:pPr marL="571500" indent="-514350"/>
            <a:r>
              <a:rPr lang="en-ZA" dirty="0" smtClean="0"/>
              <a:t>The Bible as a collection of universial principles</a:t>
            </a:r>
          </a:p>
          <a:p>
            <a:pPr marL="571500" indent="-514350"/>
            <a:r>
              <a:rPr lang="en-ZA" dirty="0" smtClean="0"/>
              <a:t>Biblical interpretation as an encounter with God</a:t>
            </a:r>
          </a:p>
          <a:p>
            <a:pPr marL="571500" indent="-514350"/>
            <a:r>
              <a:rPr lang="en-ZA" dirty="0" smtClean="0"/>
              <a:t>The Bible and context (situation ethics)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 method for resolving complex ethical dilemmas</a:t>
            </a:r>
            <a:endParaRPr lang="en-ZA" dirty="0"/>
          </a:p>
        </p:txBody>
      </p:sp>
      <p:sp>
        <p:nvSpPr>
          <p:cNvPr id="3" name="Content Placeholder 2"/>
          <p:cNvSpPr>
            <a:spLocks noGrp="1"/>
          </p:cNvSpPr>
          <p:nvPr>
            <p:ph idx="1"/>
          </p:nvPr>
        </p:nvSpPr>
        <p:spPr/>
        <p:txBody>
          <a:bodyPr>
            <a:normAutofit/>
          </a:bodyPr>
          <a:lstStyle/>
          <a:p>
            <a:r>
              <a:rPr lang="en-ZA" dirty="0" smtClean="0"/>
              <a:t>Analyze</a:t>
            </a:r>
            <a:endParaRPr lang="en-ZA" dirty="0"/>
          </a:p>
          <a:p>
            <a:r>
              <a:rPr lang="en-ZA" dirty="0" smtClean="0"/>
              <a:t>Evaluate</a:t>
            </a:r>
            <a:endParaRPr lang="en-ZA" dirty="0"/>
          </a:p>
          <a:p>
            <a:pPr lvl="1"/>
            <a:r>
              <a:rPr lang="en-ZA" dirty="0" smtClean="0"/>
              <a:t>Deontological </a:t>
            </a:r>
            <a:r>
              <a:rPr lang="en-ZA" dirty="0"/>
              <a:t>criteria</a:t>
            </a:r>
          </a:p>
          <a:p>
            <a:pPr lvl="1"/>
            <a:r>
              <a:rPr lang="en-ZA" dirty="0" smtClean="0"/>
              <a:t>Teleological </a:t>
            </a:r>
            <a:r>
              <a:rPr lang="en-ZA" dirty="0"/>
              <a:t>criteria</a:t>
            </a:r>
          </a:p>
          <a:p>
            <a:pPr lvl="1"/>
            <a:r>
              <a:rPr lang="en-ZA" dirty="0" smtClean="0"/>
              <a:t>Value </a:t>
            </a:r>
            <a:r>
              <a:rPr lang="en-ZA" dirty="0"/>
              <a:t>and Virtue criteria</a:t>
            </a:r>
          </a:p>
          <a:p>
            <a:r>
              <a:rPr lang="en-ZA" dirty="0" smtClean="0"/>
              <a:t>Ask</a:t>
            </a:r>
            <a:endParaRPr lang="en-ZA" dirty="0"/>
          </a:p>
          <a:p>
            <a:r>
              <a:rPr lang="en-ZA" dirty="0" smtClean="0"/>
              <a:t>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 method for resolving complex ethical dilemmas</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Analyze</a:t>
            </a:r>
            <a:endParaRPr lang="en-ZA" dirty="0"/>
          </a:p>
          <a:p>
            <a:pPr lvl="1"/>
            <a:r>
              <a:rPr lang="en-ZA" dirty="0" smtClean="0"/>
              <a:t>What </a:t>
            </a:r>
            <a:r>
              <a:rPr lang="en-ZA" dirty="0"/>
              <a:t>is REAL issue at hand (</a:t>
            </a:r>
            <a:r>
              <a:rPr lang="en-ZA" dirty="0" smtClean="0"/>
              <a:t>the difference </a:t>
            </a:r>
            <a:r>
              <a:rPr lang="en-ZA" dirty="0"/>
              <a:t>between moral </a:t>
            </a:r>
            <a:r>
              <a:rPr lang="en-ZA" dirty="0" smtClean="0"/>
              <a:t>choices and </a:t>
            </a:r>
            <a:r>
              <a:rPr lang="en-ZA" dirty="0"/>
              <a:t>ethical </a:t>
            </a:r>
            <a:r>
              <a:rPr lang="en-ZA" dirty="0" smtClean="0"/>
              <a:t>dilemmas</a:t>
            </a:r>
            <a:r>
              <a:rPr lang="en-ZA" dirty="0"/>
              <a:t>)?</a:t>
            </a:r>
          </a:p>
          <a:p>
            <a:pPr lvl="1"/>
            <a:r>
              <a:rPr lang="en-ZA" dirty="0" smtClean="0"/>
              <a:t>What </a:t>
            </a:r>
            <a:r>
              <a:rPr lang="en-ZA" dirty="0"/>
              <a:t>are the options</a:t>
            </a:r>
            <a:r>
              <a:rPr lang="en-ZA" dirty="0" smtClean="0"/>
              <a:t>?</a:t>
            </a:r>
          </a:p>
          <a:p>
            <a:r>
              <a:rPr lang="en-ZA" dirty="0" smtClean="0"/>
              <a:t>Evaluate:</a:t>
            </a:r>
          </a:p>
          <a:p>
            <a:pPr lvl="1"/>
            <a:r>
              <a:rPr lang="en-ZA" dirty="0" smtClean="0"/>
              <a:t>Deontological </a:t>
            </a:r>
            <a:r>
              <a:rPr lang="en-ZA" dirty="0"/>
              <a:t>criteria (how do my </a:t>
            </a:r>
            <a:r>
              <a:rPr lang="en-ZA" dirty="0" smtClean="0"/>
              <a:t>options relate </a:t>
            </a:r>
            <a:r>
              <a:rPr lang="en-ZA" dirty="0"/>
              <a:t>to the Bible, accepted legal </a:t>
            </a:r>
            <a:r>
              <a:rPr lang="en-ZA" dirty="0" smtClean="0"/>
              <a:t>systems, and </a:t>
            </a:r>
            <a:r>
              <a:rPr lang="en-ZA" dirty="0"/>
              <a:t>Christian expectations)?</a:t>
            </a:r>
          </a:p>
          <a:p>
            <a:pPr lvl="1"/>
            <a:r>
              <a:rPr lang="en-ZA" dirty="0" smtClean="0"/>
              <a:t>Teleological </a:t>
            </a:r>
            <a:r>
              <a:rPr lang="en-ZA" dirty="0"/>
              <a:t>(what are the</a:t>
            </a:r>
            <a:r>
              <a:rPr lang="en-ZA" dirty="0" smtClean="0"/>
              <a:t> “outcomes” of following</a:t>
            </a:r>
            <a:r>
              <a:rPr lang="en-ZA" dirty="0"/>
              <a:t>, or not following, each of </a:t>
            </a:r>
            <a:r>
              <a:rPr lang="en-ZA" dirty="0" smtClean="0"/>
              <a:t>the options</a:t>
            </a:r>
            <a:r>
              <a:rPr lang="en-ZA" dirty="0"/>
              <a:t>)?</a:t>
            </a:r>
          </a:p>
          <a:p>
            <a:pPr lvl="1"/>
            <a:r>
              <a:rPr lang="en-ZA" dirty="0" smtClean="0"/>
              <a:t>Value </a:t>
            </a:r>
            <a:r>
              <a:rPr lang="en-ZA" dirty="0"/>
              <a:t>/ Virtue criteria (what would </a:t>
            </a:r>
            <a:r>
              <a:rPr lang="en-ZA" dirty="0" smtClean="0"/>
              <a:t>Jesus do</a:t>
            </a:r>
            <a:r>
              <a:rPr lang="en-ZA" dirty="0"/>
              <a:t>? What would the best Christian I </a:t>
            </a:r>
            <a:r>
              <a:rPr lang="en-ZA" dirty="0" smtClean="0"/>
              <a:t>know do</a:t>
            </a:r>
            <a:r>
              <a:rPr lang="en-ZA" dirty="0"/>
              <a:t>?</a:t>
            </a:r>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 method for resolving complex ethical dilemmas</a:t>
            </a:r>
            <a:endParaRPr lang="en-ZA" dirty="0"/>
          </a:p>
        </p:txBody>
      </p:sp>
      <p:sp>
        <p:nvSpPr>
          <p:cNvPr id="3" name="Content Placeholder 2"/>
          <p:cNvSpPr>
            <a:spLocks noGrp="1"/>
          </p:cNvSpPr>
          <p:nvPr>
            <p:ph idx="1"/>
          </p:nvPr>
        </p:nvSpPr>
        <p:spPr/>
        <p:txBody>
          <a:bodyPr>
            <a:normAutofit fontScale="92500" lnSpcReduction="20000"/>
          </a:bodyPr>
          <a:lstStyle/>
          <a:p>
            <a:r>
              <a:rPr lang="en-ZA" dirty="0"/>
              <a:t>Ask</a:t>
            </a:r>
          </a:p>
          <a:p>
            <a:pPr>
              <a:buNone/>
            </a:pPr>
            <a:r>
              <a:rPr lang="en-ZA" dirty="0" smtClean="0"/>
              <a:t>“</a:t>
            </a:r>
            <a:r>
              <a:rPr lang="en-ZA" dirty="0"/>
              <a:t>If any of you lacks wisdom, he should ask God, who </a:t>
            </a:r>
            <a:r>
              <a:rPr lang="en-ZA" dirty="0" smtClean="0"/>
              <a:t>gives generously </a:t>
            </a:r>
            <a:r>
              <a:rPr lang="en-ZA" dirty="0"/>
              <a:t>to all without finding fault, and it will be given </a:t>
            </a:r>
            <a:r>
              <a:rPr lang="en-ZA" dirty="0" smtClean="0"/>
              <a:t>to him</a:t>
            </a:r>
            <a:r>
              <a:rPr lang="en-ZA" dirty="0"/>
              <a:t>.” (James 1:5)</a:t>
            </a:r>
          </a:p>
          <a:p>
            <a:pPr lvl="1"/>
            <a:r>
              <a:rPr lang="en-ZA" dirty="0" smtClean="0"/>
              <a:t>Who </a:t>
            </a:r>
            <a:r>
              <a:rPr lang="en-ZA" dirty="0"/>
              <a:t>are the most trusted </a:t>
            </a:r>
            <a:r>
              <a:rPr lang="en-ZA" dirty="0" smtClean="0"/>
              <a:t>people that </a:t>
            </a:r>
            <a:r>
              <a:rPr lang="en-ZA" dirty="0"/>
              <a:t>can give me advice / insight?</a:t>
            </a:r>
          </a:p>
          <a:p>
            <a:pPr lvl="1"/>
            <a:r>
              <a:rPr lang="en-ZA" dirty="0" smtClean="0"/>
              <a:t>What </a:t>
            </a:r>
            <a:r>
              <a:rPr lang="en-ZA" dirty="0"/>
              <a:t>do the </a:t>
            </a:r>
            <a:r>
              <a:rPr lang="en-ZA" dirty="0" smtClean="0"/>
              <a:t>“stakeholders” </a:t>
            </a:r>
            <a:r>
              <a:rPr lang="en-ZA" dirty="0"/>
              <a:t>have </a:t>
            </a:r>
            <a:r>
              <a:rPr lang="en-ZA" dirty="0" smtClean="0"/>
              <a:t>to say?</a:t>
            </a:r>
          </a:p>
          <a:p>
            <a:pPr lvl="1"/>
            <a:r>
              <a:rPr lang="en-ZA" dirty="0" smtClean="0"/>
              <a:t>How have others dealt with these issues in the past? What can I learn from them?</a:t>
            </a:r>
            <a:endParaRPr lang="en-ZA" dirty="0"/>
          </a:p>
          <a:p>
            <a:pPr lvl="1"/>
            <a:r>
              <a:rPr lang="en-ZA" dirty="0" smtClean="0"/>
              <a:t>Most </a:t>
            </a:r>
            <a:r>
              <a:rPr lang="en-ZA" dirty="0"/>
              <a:t>importantly, what does </a:t>
            </a:r>
            <a:r>
              <a:rPr lang="en-ZA" dirty="0" smtClean="0"/>
              <a:t>God say </a:t>
            </a:r>
            <a:r>
              <a:rPr lang="en-ZA" dirty="0"/>
              <a:t>(</a:t>
            </a:r>
            <a:r>
              <a:rPr lang="en-ZA" dirty="0" smtClean="0"/>
              <a:t>prayer / Scripture)?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 method for resolving complex ethical dilemmas</a:t>
            </a:r>
            <a:endParaRPr lang="en-ZA" dirty="0"/>
          </a:p>
        </p:txBody>
      </p:sp>
      <p:sp>
        <p:nvSpPr>
          <p:cNvPr id="3" name="Content Placeholder 2"/>
          <p:cNvSpPr>
            <a:spLocks noGrp="1"/>
          </p:cNvSpPr>
          <p:nvPr>
            <p:ph idx="1"/>
          </p:nvPr>
        </p:nvSpPr>
        <p:spPr/>
        <p:txBody>
          <a:bodyPr>
            <a:normAutofit fontScale="92500" lnSpcReduction="10000"/>
          </a:bodyPr>
          <a:lstStyle/>
          <a:p>
            <a:r>
              <a:rPr lang="en-ZA" dirty="0"/>
              <a:t>Act</a:t>
            </a:r>
          </a:p>
          <a:p>
            <a:pPr>
              <a:buNone/>
            </a:pPr>
            <a:r>
              <a:rPr lang="en-ZA" dirty="0" smtClean="0"/>
              <a:t>“</a:t>
            </a:r>
            <a:r>
              <a:rPr lang="en-ZA" dirty="0"/>
              <a:t>Each one should use whatever gift he </a:t>
            </a:r>
            <a:r>
              <a:rPr lang="en-ZA" dirty="0" smtClean="0"/>
              <a:t>has received </a:t>
            </a:r>
            <a:r>
              <a:rPr lang="en-ZA" dirty="0"/>
              <a:t>to serve others, faithfully </a:t>
            </a:r>
            <a:r>
              <a:rPr lang="en-ZA" dirty="0" smtClean="0"/>
              <a:t>administering God’s </a:t>
            </a:r>
            <a:r>
              <a:rPr lang="en-ZA" dirty="0"/>
              <a:t>grace in its various forms. If </a:t>
            </a:r>
            <a:r>
              <a:rPr lang="en-ZA" dirty="0" smtClean="0"/>
              <a:t>anyone speaks</a:t>
            </a:r>
            <a:r>
              <a:rPr lang="en-ZA" dirty="0"/>
              <a:t>, he should do it as one speaking </a:t>
            </a:r>
            <a:r>
              <a:rPr lang="en-ZA" dirty="0" smtClean="0"/>
              <a:t>the very </a:t>
            </a:r>
            <a:r>
              <a:rPr lang="en-ZA" dirty="0"/>
              <a:t>words of God. If anyone serves, he </a:t>
            </a:r>
            <a:r>
              <a:rPr lang="en-ZA" dirty="0" smtClean="0"/>
              <a:t>should do </a:t>
            </a:r>
            <a:r>
              <a:rPr lang="en-ZA" dirty="0"/>
              <a:t>it with the strength God provides, so that </a:t>
            </a:r>
            <a:r>
              <a:rPr lang="en-ZA" dirty="0" smtClean="0"/>
              <a:t>in all </a:t>
            </a:r>
            <a:r>
              <a:rPr lang="en-ZA" dirty="0"/>
              <a:t>things God may be praised through </a:t>
            </a:r>
            <a:r>
              <a:rPr lang="en-ZA" dirty="0" smtClean="0"/>
              <a:t>Jesus Christ</a:t>
            </a:r>
            <a:r>
              <a:rPr lang="en-ZA" dirty="0"/>
              <a:t>. To him be the glory and the power </a:t>
            </a:r>
            <a:r>
              <a:rPr lang="en-ZA" dirty="0" smtClean="0"/>
              <a:t>for ever </a:t>
            </a:r>
            <a:r>
              <a:rPr lang="en-ZA" dirty="0"/>
              <a:t>and ever. Amen.” (1 Peter 4:10–11)</a:t>
            </a:r>
            <a:endParaRPr lang="en-Z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 method for resolving complex ethical dilemmas</a:t>
            </a:r>
            <a:endParaRPr lang="en-ZA" dirty="0"/>
          </a:p>
        </p:txBody>
      </p:sp>
      <p:sp>
        <p:nvSpPr>
          <p:cNvPr id="3" name="Content Placeholder 2"/>
          <p:cNvSpPr>
            <a:spLocks noGrp="1"/>
          </p:cNvSpPr>
          <p:nvPr>
            <p:ph idx="1"/>
          </p:nvPr>
        </p:nvSpPr>
        <p:spPr/>
        <p:txBody>
          <a:bodyPr>
            <a:normAutofit/>
          </a:bodyPr>
          <a:lstStyle/>
          <a:p>
            <a:r>
              <a:rPr lang="en-ZA" dirty="0" smtClean="0"/>
              <a:t>Analyze</a:t>
            </a:r>
            <a:endParaRPr lang="en-ZA" dirty="0"/>
          </a:p>
          <a:p>
            <a:r>
              <a:rPr lang="en-ZA" dirty="0" smtClean="0"/>
              <a:t>Evaluate</a:t>
            </a:r>
            <a:endParaRPr lang="en-ZA" dirty="0"/>
          </a:p>
          <a:p>
            <a:pPr lvl="1"/>
            <a:r>
              <a:rPr lang="en-ZA" dirty="0" smtClean="0"/>
              <a:t>Deontological </a:t>
            </a:r>
            <a:r>
              <a:rPr lang="en-ZA" dirty="0"/>
              <a:t>criteria</a:t>
            </a:r>
          </a:p>
          <a:p>
            <a:pPr lvl="1"/>
            <a:r>
              <a:rPr lang="en-ZA" dirty="0" smtClean="0"/>
              <a:t>Teleological </a:t>
            </a:r>
            <a:r>
              <a:rPr lang="en-ZA" dirty="0"/>
              <a:t>criteria</a:t>
            </a:r>
          </a:p>
          <a:p>
            <a:pPr lvl="1"/>
            <a:r>
              <a:rPr lang="en-ZA" dirty="0" smtClean="0"/>
              <a:t>Value </a:t>
            </a:r>
            <a:r>
              <a:rPr lang="en-ZA" dirty="0"/>
              <a:t>and Virtue criteria</a:t>
            </a:r>
          </a:p>
          <a:p>
            <a:r>
              <a:rPr lang="en-ZA" dirty="0" smtClean="0"/>
              <a:t>Ask</a:t>
            </a:r>
            <a:endParaRPr lang="en-ZA" dirty="0"/>
          </a:p>
          <a:p>
            <a:r>
              <a:rPr lang="en-ZA" dirty="0" smtClean="0"/>
              <a:t>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Scripture and ethics</a:t>
            </a:r>
            <a:r>
              <a:rPr lang="en-GB" dirty="0" smtClean="0"/>
              <a:t/>
            </a:r>
            <a:br>
              <a:rPr lang="en-GB" dirty="0" smtClean="0"/>
            </a:br>
            <a:r>
              <a:rPr lang="en-GB" dirty="0" smtClean="0"/>
              <a:t>Lesson 2:</a:t>
            </a:r>
            <a:br>
              <a:rPr lang="en-GB" dirty="0" smtClean="0"/>
            </a:br>
            <a:r>
              <a:rPr lang="en-GB" dirty="0" smtClean="0"/>
              <a:t>A topical example: The Bible and homosexuality</a:t>
            </a:r>
            <a:br>
              <a:rPr lang="en-GB" dirty="0" smtClean="0"/>
            </a:br>
            <a:endParaRPr lang="en-GB" dirty="0"/>
          </a:p>
        </p:txBody>
      </p:sp>
      <p:sp>
        <p:nvSpPr>
          <p:cNvPr id="3" name="Subtitle 2"/>
          <p:cNvSpPr>
            <a:spLocks noGrp="1"/>
          </p:cNvSpPr>
          <p:nvPr>
            <p:ph type="subTitle" idx="1"/>
          </p:nvPr>
        </p:nvSpPr>
        <p:spPr>
          <a:xfrm>
            <a:off x="1371600" y="3886200"/>
            <a:ext cx="6400800" cy="2057400"/>
          </a:xfrm>
        </p:spPr>
        <p:txBody>
          <a:bodyPr>
            <a:normAutofit lnSpcReduction="10000"/>
          </a:bodyPr>
          <a:lstStyle/>
          <a:p>
            <a:r>
              <a:rPr lang="en-US" i="1" dirty="0" smtClean="0"/>
              <a:t>ST143 (2010)</a:t>
            </a:r>
          </a:p>
          <a:p>
            <a:r>
              <a:rPr lang="en-ZA" dirty="0" smtClean="0"/>
              <a:t>Dr Dion Forster</a:t>
            </a:r>
          </a:p>
          <a:p>
            <a:endParaRPr lang="en-ZA" dirty="0" smtClean="0"/>
          </a:p>
          <a:p>
            <a:r>
              <a:rPr lang="en-ZA" sz="1800" dirty="0" smtClean="0"/>
              <a:t>http://www.dionforster.com</a:t>
            </a:r>
            <a:endParaRPr lang="en-ZA" sz="1800" dirty="0"/>
          </a:p>
        </p:txBody>
      </p:sp>
      <p:pic>
        <p:nvPicPr>
          <p:cNvPr id="4" name="Picture 3" descr="NUWE US LOGO"/>
          <p:cNvPicPr/>
          <p:nvPr/>
        </p:nvPicPr>
        <p:blipFill>
          <a:blip r:embed="rId3" cstate="print"/>
          <a:srcRect/>
          <a:stretch>
            <a:fillRect/>
          </a:stretch>
        </p:blipFill>
        <p:spPr bwMode="auto">
          <a:xfrm>
            <a:off x="3228975" y="5867400"/>
            <a:ext cx="2686050" cy="8120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Introduction – background material</a:t>
            </a:r>
            <a:endParaRPr lang="en-ZA" dirty="0"/>
          </a:p>
        </p:txBody>
      </p:sp>
      <p:sp>
        <p:nvSpPr>
          <p:cNvPr id="3" name="Content Placeholder 2"/>
          <p:cNvSpPr>
            <a:spLocks noGrp="1"/>
          </p:cNvSpPr>
          <p:nvPr>
            <p:ph idx="1"/>
          </p:nvPr>
        </p:nvSpPr>
        <p:spPr>
          <a:xfrm>
            <a:off x="457200" y="1600200"/>
            <a:ext cx="6096000" cy="4525963"/>
          </a:xfrm>
        </p:spPr>
        <p:txBody>
          <a:bodyPr>
            <a:normAutofit fontScale="70000" lnSpcReduction="20000"/>
          </a:bodyPr>
          <a:lstStyle/>
          <a:p>
            <a:pPr marL="571500" indent="-514350"/>
            <a:r>
              <a:rPr lang="en-US" dirty="0" smtClean="0"/>
              <a:t>"Reading the same Bible and reaching different ethical conclusions:  The Bible and Christian ethics" by Forster, D (2009:131-156) in </a:t>
            </a:r>
            <a:r>
              <a:rPr lang="en-US" i="1" dirty="0" smtClean="0"/>
              <a:t>What is a good life? An introduction to Christian Ethics in 21st century Africa. </a:t>
            </a:r>
            <a:r>
              <a:rPr lang="en-US" dirty="0" err="1" smtClean="0"/>
              <a:t>Kretzschmar</a:t>
            </a:r>
            <a:r>
              <a:rPr lang="en-US" dirty="0" smtClean="0"/>
              <a:t>, L; Bentley, W; van </a:t>
            </a:r>
            <a:r>
              <a:rPr lang="en-US" dirty="0" err="1" smtClean="0"/>
              <a:t>Niekerk</a:t>
            </a:r>
            <a:r>
              <a:rPr lang="en-US" dirty="0" smtClean="0"/>
              <a:t>, A (</a:t>
            </a:r>
            <a:r>
              <a:rPr lang="en-US" dirty="0" err="1" smtClean="0"/>
              <a:t>eds</a:t>
            </a:r>
            <a:r>
              <a:rPr lang="en-US" dirty="0" smtClean="0"/>
              <a:t>). Kempton Park, </a:t>
            </a:r>
            <a:r>
              <a:rPr lang="en-US" dirty="0" err="1" smtClean="0"/>
              <a:t>AcadSA</a:t>
            </a:r>
            <a:r>
              <a:rPr lang="en-US" dirty="0" smtClean="0"/>
              <a:t> Publishers</a:t>
            </a:r>
            <a:r>
              <a:rPr lang="en-US" i="1" dirty="0" smtClean="0"/>
              <a:t>.</a:t>
            </a:r>
          </a:p>
          <a:p>
            <a:pPr marL="571500" indent="-514350">
              <a:buNone/>
            </a:pPr>
            <a:endParaRPr lang="en-US" i="1" dirty="0" smtClean="0"/>
          </a:p>
          <a:p>
            <a:pPr marL="571500" indent="-514350"/>
            <a:r>
              <a:rPr lang="en-US" dirty="0" smtClean="0"/>
              <a:t>"Why you can't simply trust everything you read" by Forster, D (2008:25-46) in </a:t>
            </a:r>
            <a:r>
              <a:rPr lang="en-US" i="1" dirty="0" smtClean="0"/>
              <a:t>What are we thinking? Reflections on Church and Society from Southern African Methodists.</a:t>
            </a:r>
            <a:r>
              <a:rPr lang="en-US" dirty="0" smtClean="0"/>
              <a:t> Forster, D; Bentley, W (</a:t>
            </a:r>
            <a:r>
              <a:rPr lang="en-US" dirty="0" err="1" smtClean="0"/>
              <a:t>eds</a:t>
            </a:r>
            <a:r>
              <a:rPr lang="en-US" dirty="0" smtClean="0"/>
              <a:t>). Cape Town.  Methodist Publishing House.</a:t>
            </a:r>
            <a:endParaRPr lang="en-ZA" dirty="0"/>
          </a:p>
        </p:txBody>
      </p:sp>
      <p:pic>
        <p:nvPicPr>
          <p:cNvPr id="4" name="Picture 3" descr="What is a good life cover.jpg"/>
          <p:cNvPicPr>
            <a:picLocks noChangeAspect="1"/>
          </p:cNvPicPr>
          <p:nvPr/>
        </p:nvPicPr>
        <p:blipFill>
          <a:blip r:embed="rId3"/>
          <a:stretch>
            <a:fillRect/>
          </a:stretch>
        </p:blipFill>
        <p:spPr>
          <a:xfrm>
            <a:off x="6858000" y="1295400"/>
            <a:ext cx="1828800" cy="2592833"/>
          </a:xfrm>
          <a:prstGeom prst="rect">
            <a:avLst/>
          </a:prstGeom>
        </p:spPr>
      </p:pic>
      <p:pic>
        <p:nvPicPr>
          <p:cNvPr id="5" name="Picture 4" descr="Front cover What are we thinking small.jpg"/>
          <p:cNvPicPr>
            <a:picLocks noChangeAspect="1"/>
          </p:cNvPicPr>
          <p:nvPr/>
        </p:nvPicPr>
        <p:blipFill>
          <a:blip r:embed="rId4"/>
          <a:stretch>
            <a:fillRect/>
          </a:stretch>
        </p:blipFill>
        <p:spPr>
          <a:xfrm>
            <a:off x="6858000" y="4114799"/>
            <a:ext cx="1600200" cy="24290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Prolegomenon</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What does it mean to be ‘Biblical’?</a:t>
            </a:r>
          </a:p>
          <a:p>
            <a:pPr marL="571500" indent="-514350"/>
            <a:r>
              <a:rPr lang="en-ZA" b="1" dirty="0" smtClean="0"/>
              <a:t>Three views on the Bible:</a:t>
            </a:r>
          </a:p>
          <a:p>
            <a:pPr marL="571500" indent="-514350"/>
            <a:r>
              <a:rPr lang="en-ZA" dirty="0" smtClean="0"/>
              <a:t>Same as any other book (literature)</a:t>
            </a:r>
          </a:p>
          <a:p>
            <a:pPr marL="571500" indent="-514350"/>
            <a:r>
              <a:rPr lang="en-ZA" dirty="0" smtClean="0"/>
              <a:t>A ‘holy book’</a:t>
            </a:r>
          </a:p>
          <a:p>
            <a:pPr marL="571500" indent="-514350"/>
            <a:r>
              <a:rPr lang="en-ZA" dirty="0" smtClean="0"/>
              <a:t>Inspired by God </a:t>
            </a:r>
            <a:r>
              <a:rPr lang="en-US" dirty="0" err="1" smtClean="0">
                <a:sym typeface="Wingdings"/>
              </a:rPr>
              <a:t></a:t>
            </a:r>
            <a:r>
              <a:rPr lang="en-US" dirty="0" smtClean="0">
                <a:sym typeface="Wingdings"/>
              </a:rPr>
              <a:t> A ‘revelation’ of God’s nature and will (2 Tim 3:16-17)</a:t>
            </a:r>
            <a:endParaRPr lang="en-ZA"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Prolegomenon</a:t>
            </a:r>
            <a:endParaRPr lang="en-ZA" dirty="0"/>
          </a:p>
        </p:txBody>
      </p:sp>
      <p:sp>
        <p:nvSpPr>
          <p:cNvPr id="3" name="Content Placeholder 2"/>
          <p:cNvSpPr>
            <a:spLocks noGrp="1"/>
          </p:cNvSpPr>
          <p:nvPr>
            <p:ph idx="1"/>
          </p:nvPr>
        </p:nvSpPr>
        <p:spPr/>
        <p:txBody>
          <a:bodyPr>
            <a:normAutofit fontScale="85000" lnSpcReduction="10000"/>
          </a:bodyPr>
          <a:lstStyle/>
          <a:p>
            <a:pPr marL="571500" indent="-514350"/>
            <a:r>
              <a:rPr lang="en-GB" dirty="0" smtClean="0"/>
              <a:t>The Bible in Christian theology and ethics:</a:t>
            </a:r>
            <a:endParaRPr lang="en-GB" i="1" dirty="0" smtClean="0"/>
          </a:p>
          <a:p>
            <a:pPr marL="571500" indent="-514350"/>
            <a:r>
              <a:rPr lang="en-US" sz="3059" dirty="0" smtClean="0"/>
              <a:t>“The fundamental conviction of our faith is that human life is fulfilled in the knowledge and love of the living God in communion with others. The Sacred Scriptures offer guidance so that men and women may enter into full communion with God and each other, and witness to God’s saving acts. We discover there a God who is creator of heaven and earth, and of the human family ... The focal point of Israel’s faith – creation, covenant, and community – provides a foundation for reflection on issues of economic and social justice [among others]” (O’Brien and Shannon 1992:585).</a:t>
            </a:r>
            <a:endParaRPr lang="en-ZA" sz="3059"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fontScale="90000"/>
          </a:bodyPr>
          <a:lstStyle/>
          <a:p>
            <a:r>
              <a:rPr lang="en-ZA" i="1" dirty="0" smtClean="0"/>
              <a:t>Word’s </a:t>
            </a:r>
            <a:r>
              <a:rPr lang="en-ZA" dirty="0" smtClean="0"/>
              <a:t>matter… They frame our understanding</a:t>
            </a:r>
            <a:endParaRPr lang="en-ZA" dirty="0"/>
          </a:p>
        </p:txBody>
      </p:sp>
      <p:sp>
        <p:nvSpPr>
          <p:cNvPr id="3" name="Content Placeholder 2"/>
          <p:cNvSpPr>
            <a:spLocks noGrp="1"/>
          </p:cNvSpPr>
          <p:nvPr>
            <p:ph idx="1"/>
          </p:nvPr>
        </p:nvSpPr>
        <p:spPr>
          <a:xfrm>
            <a:off x="457200" y="1285860"/>
            <a:ext cx="8229600" cy="5214974"/>
          </a:xfrm>
        </p:spPr>
        <p:txBody>
          <a:bodyPr>
            <a:normAutofit/>
          </a:bodyPr>
          <a:lstStyle/>
          <a:p>
            <a:r>
              <a:rPr lang="en-US" sz="2800" dirty="0" smtClean="0"/>
              <a:t>The need for Biblical exegesis (Sir Christopher Wren): , “</a:t>
            </a:r>
            <a:r>
              <a:rPr lang="en-US" sz="2800" i="1" dirty="0" smtClean="0"/>
              <a:t>It is awful, it is amusing, it is artificial</a:t>
            </a:r>
            <a:r>
              <a:rPr lang="en-US" sz="2800" dirty="0" smtClean="0"/>
              <a:t>.” </a:t>
            </a:r>
            <a:endParaRPr lang="en-ZA" sz="2800" dirty="0"/>
          </a:p>
        </p:txBody>
      </p:sp>
      <p:pic>
        <p:nvPicPr>
          <p:cNvPr id="4" name="Picture 3" descr="stpauls.jpg"/>
          <p:cNvPicPr>
            <a:picLocks noChangeAspect="1"/>
          </p:cNvPicPr>
          <p:nvPr/>
        </p:nvPicPr>
        <p:blipFill>
          <a:blip r:embed="rId3" cstate="print"/>
          <a:stretch>
            <a:fillRect/>
          </a:stretch>
        </p:blipFill>
        <p:spPr>
          <a:xfrm>
            <a:off x="1643042" y="2643182"/>
            <a:ext cx="6000750" cy="37147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i="1" dirty="0" smtClean="0"/>
              <a:t>WE</a:t>
            </a:r>
            <a:r>
              <a:rPr lang="en-ZA" dirty="0" smtClean="0"/>
              <a:t> matter, since WE frame our understanding</a:t>
            </a:r>
            <a:endParaRPr lang="en-ZA" dirty="0"/>
          </a:p>
        </p:txBody>
      </p:sp>
      <p:sp>
        <p:nvSpPr>
          <p:cNvPr id="3" name="Content Placeholder 2"/>
          <p:cNvSpPr>
            <a:spLocks noGrp="1"/>
          </p:cNvSpPr>
          <p:nvPr>
            <p:ph idx="1"/>
          </p:nvPr>
        </p:nvSpPr>
        <p:spPr/>
        <p:txBody>
          <a:bodyPr>
            <a:normAutofit/>
          </a:bodyPr>
          <a:lstStyle/>
          <a:p>
            <a:pPr marL="571500" indent="-514350"/>
            <a:r>
              <a:rPr lang="en-ZA" dirty="0" smtClean="0"/>
              <a:t>The problem of PERSPECTIVE!</a:t>
            </a:r>
          </a:p>
          <a:p>
            <a:pPr marL="571500" indent="-514350"/>
            <a:r>
              <a:rPr lang="en-ZA" dirty="0" smtClean="0"/>
              <a:t>What do you see in the next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671B415-DAD3-4249-89AD-59402FE3D761}" type="slidenum">
              <a:rPr lang="en-ZA"/>
              <a:pPr/>
              <a:t>9</a:t>
            </a:fld>
            <a:endParaRPr lang="en-ZA"/>
          </a:p>
        </p:txBody>
      </p:sp>
      <p:sp>
        <p:nvSpPr>
          <p:cNvPr id="360450" name="Rectangle 2"/>
          <p:cNvSpPr>
            <a:spLocks noGrp="1" noChangeArrowheads="1"/>
          </p:cNvSpPr>
          <p:nvPr>
            <p:ph type="title"/>
          </p:nvPr>
        </p:nvSpPr>
        <p:spPr>
          <a:xfrm>
            <a:off x="1143000" y="357188"/>
            <a:ext cx="7772400" cy="1143000"/>
          </a:xfrm>
        </p:spPr>
        <p:txBody>
          <a:bodyPr/>
          <a:lstStyle/>
          <a:p>
            <a:pPr algn="r"/>
            <a:r>
              <a:rPr lang="en-US" sz="4800"/>
              <a:t>Seeing with new eyes...</a:t>
            </a:r>
            <a:endParaRPr lang="en-GB" sz="4800"/>
          </a:p>
        </p:txBody>
      </p:sp>
      <p:graphicFrame>
        <p:nvGraphicFramePr>
          <p:cNvPr id="360451" name="Object 3"/>
          <p:cNvGraphicFramePr>
            <a:graphicFrameLocks noChangeAspect="1"/>
          </p:cNvGraphicFramePr>
          <p:nvPr/>
        </p:nvGraphicFramePr>
        <p:xfrm>
          <a:off x="990600" y="1600200"/>
          <a:ext cx="7162800" cy="4391025"/>
        </p:xfrm>
        <a:graphic>
          <a:graphicData uri="http://schemas.openxmlformats.org/presentationml/2006/ole">
            <p:oleObj spid="_x0000_s1026" name="Photo Editor Photo" r:id="rId4" imgW="20047619" imgH="14146600" progId="">
              <p:embed/>
            </p:oleObj>
          </a:graphicData>
        </a:graphic>
      </p:graphicFrame>
      <p:sp>
        <p:nvSpPr>
          <p:cNvPr id="360452" name="Text Box 4"/>
          <p:cNvSpPr txBox="1">
            <a:spLocks noChangeArrowheads="1"/>
          </p:cNvSpPr>
          <p:nvPr/>
        </p:nvSpPr>
        <p:spPr bwMode="auto">
          <a:xfrm>
            <a:off x="990600" y="5486400"/>
            <a:ext cx="7086600" cy="830997"/>
          </a:xfrm>
          <a:prstGeom prst="rect">
            <a:avLst/>
          </a:prstGeom>
          <a:noFill/>
          <a:ln w="12700">
            <a:noFill/>
            <a:miter lim="800000"/>
            <a:headEnd/>
            <a:tailEnd/>
          </a:ln>
          <a:effectLst/>
        </p:spPr>
        <p:txBody>
          <a:bodyPr wrap="square">
            <a:spAutoFit/>
          </a:bodyPr>
          <a:lstStyle/>
          <a:p>
            <a:pPr>
              <a:spcBef>
                <a:spcPct val="50000"/>
              </a:spcBef>
            </a:pPr>
            <a:r>
              <a:rPr lang="en-US" sz="1600" b="1" dirty="0"/>
              <a:t>The Mercator projection of the earth, in use since 1569, greatly exaggerates the size of countries in the Northern hemisphere.  The Peters projection represents all countries according to their relative area.</a:t>
            </a:r>
          </a:p>
        </p:txBody>
      </p:sp>
    </p:spTree>
  </p:cSld>
  <p:clrMapOvr>
    <a:masterClrMapping/>
  </p:clrMapOvr>
  <p:transition spd="slow">
    <p:zo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2797</TotalTime>
  <Words>8447</Words>
  <Application>Microsoft Macintosh PowerPoint</Application>
  <PresentationFormat>On-screen Show (4:3)</PresentationFormat>
  <Paragraphs>416</Paragraphs>
  <Slides>38</Slides>
  <Notes>37</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Office Theme</vt:lpstr>
      <vt:lpstr>Photo Editor Photo</vt:lpstr>
      <vt:lpstr>Scripture and Ethics (Lesson 1 – The Bible)  Please see references and comments in the Powerpoint Notes</vt:lpstr>
      <vt:lpstr>Introduction – a reminder</vt:lpstr>
      <vt:lpstr>Introduction – a reminder</vt:lpstr>
      <vt:lpstr>Introduction – background material</vt:lpstr>
      <vt:lpstr>Prolegomenon</vt:lpstr>
      <vt:lpstr>Prolegomenon</vt:lpstr>
      <vt:lpstr>Word’s matter… They frame our understanding</vt:lpstr>
      <vt:lpstr>WE matter, since WE frame our understanding</vt:lpstr>
      <vt:lpstr>Seeing with new eyes...</vt:lpstr>
      <vt:lpstr>Slide 10</vt:lpstr>
      <vt:lpstr>Where you come from matters… (context)</vt:lpstr>
      <vt:lpstr>The Bible and the reader</vt:lpstr>
      <vt:lpstr>The complexity of the Biblical text</vt:lpstr>
      <vt:lpstr>The interpretation of the Bible in relation to ethical issues</vt:lpstr>
      <vt:lpstr>The role of interpreters of the Bible</vt:lpstr>
      <vt:lpstr>It may be easier than you think!</vt:lpstr>
      <vt:lpstr>Slide 17</vt:lpstr>
      <vt:lpstr>Scripture and ethics Lesson 2: A topical example: The Bible and homosexuality </vt:lpstr>
      <vt:lpstr>A quick recap </vt:lpstr>
      <vt:lpstr>The Bible and homosexuality</vt:lpstr>
      <vt:lpstr>The Bible and homosexuality</vt:lpstr>
      <vt:lpstr>The Bible and homosexuality</vt:lpstr>
      <vt:lpstr>The Bible and homosexuality</vt:lpstr>
      <vt:lpstr>Be careful how you use the Bible!</vt:lpstr>
      <vt:lpstr>The Bible and homosexuality</vt:lpstr>
      <vt:lpstr>The Bible and homosexuality</vt:lpstr>
      <vt:lpstr>The Bible and homosexuality</vt:lpstr>
      <vt:lpstr>The Bible and homosexuality</vt:lpstr>
      <vt:lpstr>The Bible and homosexuality</vt:lpstr>
      <vt:lpstr>The Bible and homosexuality</vt:lpstr>
      <vt:lpstr>Some approaches to the Bible in ethics</vt:lpstr>
      <vt:lpstr>A method for resolving complex ethical dilemmas</vt:lpstr>
      <vt:lpstr>A method for resolving complex ethical dilemmas</vt:lpstr>
      <vt:lpstr>A method for resolving complex ethical dilemmas</vt:lpstr>
      <vt:lpstr>A method for resolving complex ethical dilemmas</vt:lpstr>
      <vt:lpstr>A method for resolving complex ethical dilemmas</vt:lpstr>
      <vt:lpstr>Scripture and ethics Lesson 2: A topical example: The Bible and homosexuality </vt:lpstr>
      <vt:lpstr>Slide 38</vt:lpstr>
    </vt:vector>
  </TitlesOfParts>
  <Company>Power Group of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Dion Forster</dc:creator>
  <cp:lastModifiedBy>Dion Forster</cp:lastModifiedBy>
  <cp:revision>49</cp:revision>
  <dcterms:created xsi:type="dcterms:W3CDTF">2010-09-30T11:04:50Z</dcterms:created>
  <dcterms:modified xsi:type="dcterms:W3CDTF">2010-09-30T11:25:01Z</dcterms:modified>
</cp:coreProperties>
</file>